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6" r:id="rId1"/>
  </p:sldMasterIdLst>
  <p:notesMasterIdLst>
    <p:notesMasterId r:id="rId148"/>
  </p:notesMasterIdLst>
  <p:sldIdLst>
    <p:sldId id="257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258" r:id="rId24"/>
    <p:sldId id="259" r:id="rId25"/>
    <p:sldId id="260" r:id="rId26"/>
    <p:sldId id="261" r:id="rId27"/>
    <p:sldId id="262" r:id="rId28"/>
    <p:sldId id="263" r:id="rId29"/>
    <p:sldId id="269" r:id="rId30"/>
    <p:sldId id="264" r:id="rId31"/>
    <p:sldId id="265" r:id="rId32"/>
    <p:sldId id="266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7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66" r:id="rId55"/>
    <p:sldId id="367" r:id="rId56"/>
    <p:sldId id="368" r:id="rId57"/>
    <p:sldId id="369" r:id="rId58"/>
    <p:sldId id="370" r:id="rId59"/>
    <p:sldId id="371" r:id="rId60"/>
    <p:sldId id="372" r:id="rId61"/>
    <p:sldId id="373" r:id="rId62"/>
    <p:sldId id="374" r:id="rId63"/>
    <p:sldId id="375" r:id="rId64"/>
    <p:sldId id="376" r:id="rId65"/>
    <p:sldId id="377" r:id="rId66"/>
    <p:sldId id="378" r:id="rId67"/>
    <p:sldId id="379" r:id="rId68"/>
    <p:sldId id="380" r:id="rId69"/>
    <p:sldId id="381" r:id="rId70"/>
    <p:sldId id="382" r:id="rId71"/>
    <p:sldId id="383" r:id="rId72"/>
    <p:sldId id="384" r:id="rId73"/>
    <p:sldId id="385" r:id="rId74"/>
    <p:sldId id="386" r:id="rId75"/>
    <p:sldId id="387" r:id="rId76"/>
    <p:sldId id="388" r:id="rId77"/>
    <p:sldId id="389" r:id="rId78"/>
    <p:sldId id="390" r:id="rId79"/>
    <p:sldId id="391" r:id="rId80"/>
    <p:sldId id="392" r:id="rId81"/>
    <p:sldId id="393" r:id="rId82"/>
    <p:sldId id="394" r:id="rId83"/>
    <p:sldId id="395" r:id="rId84"/>
    <p:sldId id="396" r:id="rId85"/>
    <p:sldId id="397" r:id="rId86"/>
    <p:sldId id="398" r:id="rId87"/>
    <p:sldId id="399" r:id="rId88"/>
    <p:sldId id="400" r:id="rId89"/>
    <p:sldId id="401" r:id="rId90"/>
    <p:sldId id="402" r:id="rId91"/>
    <p:sldId id="403" r:id="rId92"/>
    <p:sldId id="404" r:id="rId93"/>
    <p:sldId id="405" r:id="rId94"/>
    <p:sldId id="406" r:id="rId95"/>
    <p:sldId id="407" r:id="rId96"/>
    <p:sldId id="408" r:id="rId97"/>
    <p:sldId id="409" r:id="rId98"/>
    <p:sldId id="410" r:id="rId99"/>
    <p:sldId id="411" r:id="rId100"/>
    <p:sldId id="412" r:id="rId101"/>
    <p:sldId id="413" r:id="rId102"/>
    <p:sldId id="414" r:id="rId103"/>
    <p:sldId id="415" r:id="rId104"/>
    <p:sldId id="416" r:id="rId105"/>
    <p:sldId id="417" r:id="rId106"/>
    <p:sldId id="418" r:id="rId107"/>
    <p:sldId id="419" r:id="rId108"/>
    <p:sldId id="420" r:id="rId109"/>
    <p:sldId id="421" r:id="rId110"/>
    <p:sldId id="422" r:id="rId111"/>
    <p:sldId id="423" r:id="rId112"/>
    <p:sldId id="424" r:id="rId113"/>
    <p:sldId id="425" r:id="rId114"/>
    <p:sldId id="426" r:id="rId115"/>
    <p:sldId id="427" r:id="rId116"/>
    <p:sldId id="428" r:id="rId117"/>
    <p:sldId id="429" r:id="rId118"/>
    <p:sldId id="430" r:id="rId119"/>
    <p:sldId id="431" r:id="rId120"/>
    <p:sldId id="432" r:id="rId121"/>
    <p:sldId id="433" r:id="rId122"/>
    <p:sldId id="434" r:id="rId123"/>
    <p:sldId id="435" r:id="rId124"/>
    <p:sldId id="436" r:id="rId125"/>
    <p:sldId id="437" r:id="rId126"/>
    <p:sldId id="438" r:id="rId127"/>
    <p:sldId id="439" r:id="rId128"/>
    <p:sldId id="440" r:id="rId129"/>
    <p:sldId id="441" r:id="rId130"/>
    <p:sldId id="442" r:id="rId131"/>
    <p:sldId id="443" r:id="rId132"/>
    <p:sldId id="444" r:id="rId133"/>
    <p:sldId id="445" r:id="rId134"/>
    <p:sldId id="446" r:id="rId135"/>
    <p:sldId id="447" r:id="rId136"/>
    <p:sldId id="448" r:id="rId137"/>
    <p:sldId id="449" r:id="rId138"/>
    <p:sldId id="450" r:id="rId139"/>
    <p:sldId id="451" r:id="rId140"/>
    <p:sldId id="323" r:id="rId141"/>
    <p:sldId id="267" r:id="rId142"/>
    <p:sldId id="268" r:id="rId143"/>
    <p:sldId id="271" r:id="rId144"/>
    <p:sldId id="272" r:id="rId145"/>
    <p:sldId id="452" r:id="rId146"/>
    <p:sldId id="318" r:id="rId14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 autoAdjust="0"/>
    <p:restoredTop sz="94637" autoAdjust="0"/>
  </p:normalViewPr>
  <p:slideViewPr>
    <p:cSldViewPr snapToGrid="0">
      <p:cViewPr>
        <p:scale>
          <a:sx n="82" d="100"/>
          <a:sy n="82" d="100"/>
        </p:scale>
        <p:origin x="777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331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9CF68-B08B-4BCE-ACFB-131B016A1D5C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F01F6-1BDE-43C6-8B2F-4F90983113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44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2A3F3-F855-4AA1-B5ED-1F7F0DC64463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14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2A3F3-F855-4AA1-B5ED-1F7F0DC64463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832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2A3F3-F855-4AA1-B5ED-1F7F0DC64463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6025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2A3F3-F855-4AA1-B5ED-1F7F0DC64463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17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9AF3D-8F8F-436D-8BDE-69C0C02379FB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8FA1-2053-47F2-9CB7-99A5D9928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636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9AF3D-8F8F-436D-8BDE-69C0C02379FB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8FA1-2053-47F2-9CB7-99A5D9928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718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9AF3D-8F8F-436D-8BDE-69C0C02379FB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8FA1-2053-47F2-9CB7-99A5D9928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24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9AF3D-8F8F-436D-8BDE-69C0C02379FB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8FA1-2053-47F2-9CB7-99A5D9928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602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9AF3D-8F8F-436D-8BDE-69C0C02379FB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8FA1-2053-47F2-9CB7-99A5D9928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1103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9AF3D-8F8F-436D-8BDE-69C0C02379FB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8FA1-2053-47F2-9CB7-99A5D9928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47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9AF3D-8F8F-436D-8BDE-69C0C02379FB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8FA1-2053-47F2-9CB7-99A5D9928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571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9AF3D-8F8F-436D-8BDE-69C0C02379FB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8FA1-2053-47F2-9CB7-99A5D9928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350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9AF3D-8F8F-436D-8BDE-69C0C02379FB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8FA1-2053-47F2-9CB7-99A5D9928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221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9AF3D-8F8F-436D-8BDE-69C0C02379FB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8FA1-2053-47F2-9CB7-99A5D9928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24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9AF3D-8F8F-436D-8BDE-69C0C02379FB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8FA1-2053-47F2-9CB7-99A5D9928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343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9AF3D-8F8F-436D-8BDE-69C0C02379FB}" type="datetimeFigureOut">
              <a:rPr lang="ru-RU" smtClean="0"/>
              <a:t>29.11.2023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08FA1-2053-47F2-9CB7-99A5D99284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18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88.png"/><Relationship Id="rId4" Type="http://schemas.openxmlformats.org/officeDocument/2006/relationships/image" Target="../media/image76.sv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svg"/><Relationship Id="rId5" Type="http://schemas.openxmlformats.org/officeDocument/2006/relationships/image" Target="../media/image101.png"/><Relationship Id="rId4" Type="http://schemas.openxmlformats.org/officeDocument/2006/relationships/image" Target="../media/image92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WCAG21/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labovid.ru/info/requirements/" TargetMode="Externa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0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hyperlink" Target="https://carbondesignsystem.com/" TargetMode="External"/><Relationship Id="rId3" Type="http://schemas.openxmlformats.org/officeDocument/2006/relationships/hyperlink" Target="https://fww.few.vu.nl/hci/interactive/fitts/" TargetMode="External"/><Relationship Id="rId7" Type="http://schemas.openxmlformats.org/officeDocument/2006/relationships/hyperlink" Target="https://learn.microsoft.com/ru-ru/windows/apps/desktop/" TargetMode="External"/><Relationship Id="rId2" Type="http://schemas.openxmlformats.org/officeDocument/2006/relationships/hyperlink" Target="https://en.wikipedia.org/wiki/Keystroke-level_mode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pple.com/design/human-interface-guidelines/platforms/designing-for-ios/" TargetMode="External"/><Relationship Id="rId5" Type="http://schemas.openxmlformats.org/officeDocument/2006/relationships/hyperlink" Target="https://material.io/design/" TargetMode="External"/><Relationship Id="rId10" Type="http://schemas.openxmlformats.org/officeDocument/2006/relationships/hyperlink" Target="http://testbase.ru/" TargetMode="External"/><Relationship Id="rId4" Type="http://schemas.openxmlformats.org/officeDocument/2006/relationships/hyperlink" Target="https://m3.material.io/" TargetMode="External"/><Relationship Id="rId9" Type="http://schemas.openxmlformats.org/officeDocument/2006/relationships/hyperlink" Target="https://www.carbondesignsystem.com/" TargetMode="Externa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17.png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37.png"/><Relationship Id="rId4" Type="http://schemas.openxmlformats.org/officeDocument/2006/relationships/image" Target="../media/image2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8.png"/><Relationship Id="rId4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m3.material.io/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arbondesignsystem.com/" TargetMode="External"/><Relationship Id="rId5" Type="http://schemas.openxmlformats.org/officeDocument/2006/relationships/hyperlink" Target="https://learn.microsoft.com/ru-ru/windows/apps/desktop/" TargetMode="External"/><Relationship Id="rId4" Type="http://schemas.openxmlformats.org/officeDocument/2006/relationships/hyperlink" Target="https://developer.apple.com/design/human-interface-guidelines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https://img.freepik.com/premium-vector/usability-testing-concept-landing-page-with-the-young-man-is-testing-the-interface-usability-of-web_566886-12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50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xmlns="" id="{02C9DB58-4D59-4CF2-8D01-DAAB5D3F8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670"/>
            <a:ext cx="9144000" cy="573524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571070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Юзабилити тестирование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8" name="object 25">
            <a:extLst>
              <a:ext uri="{FF2B5EF4-FFF2-40B4-BE49-F238E27FC236}">
                <a16:creationId xmlns:a16="http://schemas.microsoft.com/office/drawing/2014/main" xmlns="" id="{5251B6D2-96CC-4F1C-8823-35C03DB287BD}"/>
              </a:ext>
            </a:extLst>
          </p:cNvPr>
          <p:cNvSpPr txBox="1"/>
          <p:nvPr/>
        </p:nvSpPr>
        <p:spPr>
          <a:xfrm>
            <a:off x="872974" y="2807967"/>
            <a:ext cx="3699026" cy="287932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b="1" dirty="0">
                <a:solidFill>
                  <a:schemeClr val="bg1">
                    <a:lumMod val="50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Без участия пользователя</a:t>
            </a:r>
            <a:endParaRPr b="1" dirty="0">
              <a:solidFill>
                <a:schemeClr val="bg1">
                  <a:lumMod val="50000"/>
                </a:schemeClr>
              </a:solidFill>
              <a:latin typeface="Geometria 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xmlns="" id="{F17353CE-813A-4C14-A82E-A1379EC22618}"/>
              </a:ext>
            </a:extLst>
          </p:cNvPr>
          <p:cNvSpPr txBox="1"/>
          <p:nvPr/>
        </p:nvSpPr>
        <p:spPr>
          <a:xfrm>
            <a:off x="888741" y="3229466"/>
            <a:ext cx="5397760" cy="1384546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Числовые методы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Соответствие критериям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Гайдлайны</a:t>
            </a:r>
          </a:p>
        </p:txBody>
      </p:sp>
      <p:sp>
        <p:nvSpPr>
          <p:cNvPr id="16" name="object 25">
            <a:extLst>
              <a:ext uri="{FF2B5EF4-FFF2-40B4-BE49-F238E27FC236}">
                <a16:creationId xmlns:a16="http://schemas.microsoft.com/office/drawing/2014/main" xmlns="" id="{E6BE5832-1EFE-4C5E-B6AA-0D7FB3D9F467}"/>
              </a:ext>
            </a:extLst>
          </p:cNvPr>
          <p:cNvSpPr txBox="1"/>
          <p:nvPr/>
        </p:nvSpPr>
        <p:spPr>
          <a:xfrm>
            <a:off x="4867024" y="2807967"/>
            <a:ext cx="3699026" cy="287932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b="1" dirty="0">
                <a:solidFill>
                  <a:schemeClr val="bg1">
                    <a:lumMod val="50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С участием пользователя</a:t>
            </a:r>
            <a:endParaRPr b="1" dirty="0">
              <a:solidFill>
                <a:schemeClr val="bg1">
                  <a:lumMod val="50000"/>
                </a:schemeClr>
              </a:solidFill>
              <a:latin typeface="Geometria "/>
              <a:ea typeface="Verdana" panose="020B0604030504040204" pitchFamily="34" charset="0"/>
              <a:cs typeface="Verdana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xmlns="" id="{647D29F1-537B-4A1A-9736-70C3C5B1AEB1}"/>
              </a:ext>
            </a:extLst>
          </p:cNvPr>
          <p:cNvSpPr txBox="1"/>
          <p:nvPr/>
        </p:nvSpPr>
        <p:spPr>
          <a:xfrm>
            <a:off x="4882790" y="3229466"/>
            <a:ext cx="4032611" cy="1384546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Промежуточное тестирование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Полное тестирование 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Анкетирование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24911731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D3F09D-A648-4751-8A04-05477FE8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207" y="457200"/>
            <a:ext cx="10316615" cy="5768909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xmlns="" id="{9D0053F5-BC13-42F6-A1AF-F598AB7D992B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Пользовательское тестирование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B46BDBE7-C13F-4C45-956E-1E6B8175D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75" y="2481345"/>
            <a:ext cx="8419951" cy="374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7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D3F09D-A648-4751-8A04-05477FE8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207" y="457200"/>
            <a:ext cx="10316615" cy="5768909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xmlns="" id="{9D0053F5-BC13-42F6-A1AF-F598AB7D992B}"/>
              </a:ext>
            </a:extLst>
          </p:cNvPr>
          <p:cNvSpPr txBox="1"/>
          <p:nvPr/>
        </p:nvSpPr>
        <p:spPr>
          <a:xfrm>
            <a:off x="872974" y="1799256"/>
            <a:ext cx="6469529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Пользовательское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/>
            </a:r>
            <a:b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</a:b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тестирование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8" name="object 25">
            <a:extLst>
              <a:ext uri="{FF2B5EF4-FFF2-40B4-BE49-F238E27FC236}">
                <a16:creationId xmlns:a16="http://schemas.microsoft.com/office/drawing/2014/main" xmlns="" id="{A055D988-1C26-45F0-8520-22DFB084DB1D}"/>
              </a:ext>
            </a:extLst>
          </p:cNvPr>
          <p:cNvSpPr txBox="1"/>
          <p:nvPr/>
        </p:nvSpPr>
        <p:spPr>
          <a:xfrm>
            <a:off x="3644584" y="3792895"/>
            <a:ext cx="2266586" cy="241316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Продуктивность</a:t>
            </a:r>
            <a:endParaRPr sz="1500" b="1" dirty="0">
              <a:solidFill>
                <a:schemeClr val="bg1">
                  <a:lumMod val="50000"/>
                </a:schemeClr>
              </a:solidFill>
              <a:latin typeface="Geometria 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0" name="object 25">
            <a:extLst>
              <a:ext uri="{FF2B5EF4-FFF2-40B4-BE49-F238E27FC236}">
                <a16:creationId xmlns:a16="http://schemas.microsoft.com/office/drawing/2014/main" xmlns="" id="{C14D5AFA-0791-4C89-B729-5BC96BED332A}"/>
              </a:ext>
            </a:extLst>
          </p:cNvPr>
          <p:cNvSpPr txBox="1"/>
          <p:nvPr/>
        </p:nvSpPr>
        <p:spPr>
          <a:xfrm>
            <a:off x="6471508" y="3792895"/>
            <a:ext cx="2490617" cy="241316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Удовлетворенность</a:t>
            </a:r>
            <a:endParaRPr sz="1500" b="1" dirty="0">
              <a:solidFill>
                <a:schemeClr val="bg1">
                  <a:lumMod val="50000"/>
                </a:schemeClr>
              </a:solidFill>
              <a:latin typeface="Geometria 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1" name="object 25">
            <a:extLst>
              <a:ext uri="{FF2B5EF4-FFF2-40B4-BE49-F238E27FC236}">
                <a16:creationId xmlns:a16="http://schemas.microsoft.com/office/drawing/2014/main" xmlns="" id="{0F230A22-09BE-4C5E-AE55-3DA1910DA93D}"/>
              </a:ext>
            </a:extLst>
          </p:cNvPr>
          <p:cNvSpPr txBox="1"/>
          <p:nvPr/>
        </p:nvSpPr>
        <p:spPr>
          <a:xfrm>
            <a:off x="872975" y="3792895"/>
            <a:ext cx="2266586" cy="241316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Эффективность</a:t>
            </a:r>
            <a:endParaRPr sz="1500" b="1" dirty="0">
              <a:solidFill>
                <a:schemeClr val="bg1">
                  <a:lumMod val="50000"/>
                </a:schemeClr>
              </a:solidFill>
              <a:latin typeface="Geometria 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A081FAC0-B9F7-4AB5-873B-9AAF57D50D29}"/>
              </a:ext>
            </a:extLst>
          </p:cNvPr>
          <p:cNvSpPr/>
          <p:nvPr/>
        </p:nvSpPr>
        <p:spPr>
          <a:xfrm>
            <a:off x="800100" y="4144402"/>
            <a:ext cx="234315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latin typeface="Geometria" panose="020B0303020204020204" pitchFamily="34" charset="-52"/>
              </a:rPr>
              <a:t>% выполнения задания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E8E644FF-8A76-4780-A842-EEBAA3C4AC2D}"/>
              </a:ext>
            </a:extLst>
          </p:cNvPr>
          <p:cNvSpPr/>
          <p:nvPr/>
        </p:nvSpPr>
        <p:spPr>
          <a:xfrm>
            <a:off x="3608122" y="4144402"/>
            <a:ext cx="177401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latin typeface="Geometria" panose="020B0303020204020204" pitchFamily="34" charset="-52"/>
              </a:rPr>
              <a:t>Время выполнения задания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F583A754-4142-444F-A852-8E41082DBF65}"/>
              </a:ext>
            </a:extLst>
          </p:cNvPr>
          <p:cNvSpPr/>
          <p:nvPr/>
        </p:nvSpPr>
        <p:spPr>
          <a:xfrm>
            <a:off x="6388905" y="4144402"/>
            <a:ext cx="17740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latin typeface="Geometria" panose="020B0303020204020204" pitchFamily="34" charset="-52"/>
              </a:rPr>
              <a:t>Субъективная оценка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DDCB4866-30E4-4718-8C83-7178FA6620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85812" y="2930011"/>
            <a:ext cx="685801" cy="75438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9F93992F-D3CD-4FF9-ABF1-464C2083DA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15100" y="2884292"/>
            <a:ext cx="754381" cy="75438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FD49F177-A0D1-4BF7-BC2A-5D617137DB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586163" y="2870004"/>
            <a:ext cx="825484" cy="85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1B45B37-C36E-4ACC-9E87-44E69E674E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1" r="22048" b="44099"/>
          <a:stretch/>
        </p:blipFill>
        <p:spPr>
          <a:xfrm flipV="1">
            <a:off x="-628650" y="736770"/>
            <a:ext cx="9772649" cy="5384456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963891" y="2142177"/>
            <a:ext cx="5894110" cy="6232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Анкетирование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xmlns="" id="{5AB9F6E4-3777-4CBA-B5E2-81C1B389E3C6}"/>
              </a:ext>
            </a:extLst>
          </p:cNvPr>
          <p:cNvSpPr/>
          <p:nvPr/>
        </p:nvSpPr>
        <p:spPr>
          <a:xfrm rot="1795979">
            <a:off x="-3675326" y="-884245"/>
            <a:ext cx="10575350" cy="3975898"/>
          </a:xfrm>
          <a:prstGeom prst="ellipse">
            <a:avLst/>
          </a:prstGeom>
          <a:noFill/>
          <a:ln w="9525">
            <a:solidFill>
              <a:schemeClr val="bg1">
                <a:alpha val="8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xmlns="" id="{7F474D22-AC35-4BDD-9B4B-14BB4A40CE05}"/>
              </a:ext>
            </a:extLst>
          </p:cNvPr>
          <p:cNvSpPr/>
          <p:nvPr/>
        </p:nvSpPr>
        <p:spPr>
          <a:xfrm rot="20700000">
            <a:off x="2522272" y="4623728"/>
            <a:ext cx="7050977" cy="2754044"/>
          </a:xfrm>
          <a:prstGeom prst="ellipse">
            <a:avLst/>
          </a:prstGeom>
          <a:noFill/>
          <a:ln w="9525">
            <a:solidFill>
              <a:schemeClr val="bg1">
                <a:alpha val="8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xmlns="" id="{170691D1-C291-41B4-97F8-E7EDC9EABBD4}"/>
              </a:ext>
            </a:extLst>
          </p:cNvPr>
          <p:cNvSpPr/>
          <p:nvPr/>
        </p:nvSpPr>
        <p:spPr>
          <a:xfrm rot="20700000">
            <a:off x="2840695" y="5304577"/>
            <a:ext cx="5231134" cy="1834934"/>
          </a:xfrm>
          <a:prstGeom prst="ellipse">
            <a:avLst/>
          </a:prstGeom>
          <a:noFill/>
          <a:ln w="9525">
            <a:solidFill>
              <a:schemeClr val="bg1">
                <a:alpha val="8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239118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D3F09D-A648-4751-8A04-05477FE8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207" y="457200"/>
            <a:ext cx="10316615" cy="5768909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xmlns="" id="{9D0053F5-BC13-42F6-A1AF-F598AB7D992B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По результатам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1086DD5E-9B6C-46E6-BE75-8387A7BBFD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975" y="2857500"/>
            <a:ext cx="7658100" cy="245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3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D3F09D-A648-4751-8A04-05477FE8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207" y="457200"/>
            <a:ext cx="10316615" cy="5768909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xmlns="" id="{9D0053F5-BC13-42F6-A1AF-F598AB7D992B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По оценкам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790777FE-9774-41A8-8DFB-5202EAE50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74" y="2903429"/>
            <a:ext cx="8271026" cy="25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7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D3F09D-A648-4751-8A04-05477FE8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207" y="457200"/>
            <a:ext cx="10316615" cy="5768909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xmlns="" id="{9D0053F5-BC13-42F6-A1AF-F598AB7D992B}"/>
              </a:ext>
            </a:extLst>
          </p:cNvPr>
          <p:cNvSpPr txBox="1"/>
          <p:nvPr/>
        </p:nvSpPr>
        <p:spPr>
          <a:xfrm>
            <a:off x="872974" y="1799256"/>
            <a:ext cx="1755926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По </a:t>
            </a:r>
          </a:p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словам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D149DA41-F2A6-4CE1-8D34-673273BA5662}"/>
              </a:ext>
            </a:extLst>
          </p:cNvPr>
          <p:cNvSpPr/>
          <p:nvPr/>
        </p:nvSpPr>
        <p:spPr>
          <a:xfrm>
            <a:off x="2628900" y="992803"/>
            <a:ext cx="634365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50" dirty="0">
                <a:latin typeface="Geometria" panose="020B0303020204020204" pitchFamily="34" charset="-52"/>
              </a:rPr>
              <a:t>Устаревший – Эффективный – Нечеткий – Неудобный – Замусоренный – Тусклый – Яркий – Чистый – Прямой – Ясный – Непоследовательный – Неуправляемый – Привлекательный – Стандартный – Управляемый – Хороший –Интуитивный – Веселый – Любительский – Неэффективный – Опасный – Скучный – Радостный – Безопасный –Жесткий – Раздражающий – Треугольный – Неприятный – Комфортабельный – Холодный – Умный – Бесполезный – Халтурный – Теплый – Светлый – Последовательный – Загадочный – Качественный – Интересный – Ненадежный – Гибкий – Красивый – Некрасивый – Непривлекательный – Полезный – Глупый – Запутанный – Удобный – Понятный – Непредсказуемый – Четкий – Тяжелый – Современный – Легкий – Дружественный – Нестандартный – Плохой –Надежный – Сложный – Простой – Темный – Профессиональный – Медленный – Круглый – Печальный – Недружественный – Предсказуемый – Непонятный – Быстрый –  Головоломный – Грустный – Приятный</a:t>
            </a:r>
          </a:p>
        </p:txBody>
      </p:sp>
    </p:spTree>
    <p:extLst>
      <p:ext uri="{BB962C8B-B14F-4D97-AF65-F5344CB8AC3E}">
        <p14:creationId xmlns:p14="http://schemas.microsoft.com/office/powerpoint/2010/main" val="398699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1B45B37-C36E-4ACC-9E87-44E69E674E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1" r="22048" b="44099"/>
          <a:stretch/>
        </p:blipFill>
        <p:spPr>
          <a:xfrm flipV="1">
            <a:off x="-628650" y="736770"/>
            <a:ext cx="9772649" cy="5384456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963891" y="2142177"/>
            <a:ext cx="5894110" cy="6232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B2C </a:t>
            </a: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и </a:t>
            </a:r>
            <a:r>
              <a:rPr lang="en-US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B2B</a:t>
            </a:r>
            <a:endParaRPr lang="ru-RU" sz="4500" b="1" dirty="0">
              <a:solidFill>
                <a:schemeClr val="bg1"/>
              </a:solidFill>
              <a:latin typeface="Geometria" panose="020B0503020204020204" pitchFamily="34" charset="-52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xmlns="" id="{5AB9F6E4-3777-4CBA-B5E2-81C1B389E3C6}"/>
              </a:ext>
            </a:extLst>
          </p:cNvPr>
          <p:cNvSpPr/>
          <p:nvPr/>
        </p:nvSpPr>
        <p:spPr>
          <a:xfrm rot="1795979">
            <a:off x="-4923321" y="-1117998"/>
            <a:ext cx="10575350" cy="3709535"/>
          </a:xfrm>
          <a:prstGeom prst="ellipse">
            <a:avLst/>
          </a:prstGeom>
          <a:noFill/>
          <a:ln w="9525">
            <a:solidFill>
              <a:schemeClr val="bg1">
                <a:alpha val="8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D7EAEA37-CF21-4AE4-96BB-EB1F0731A2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2341797">
            <a:off x="4368348" y="2766025"/>
            <a:ext cx="4610744" cy="46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5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D2CB66D1-F031-49B9-8FDB-1BAC665F6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0" y="828675"/>
            <a:ext cx="9793090" cy="537210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B2C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xmlns="" id="{0E74D0F1-5E6F-4892-BCA4-6E45E4F768E1}"/>
              </a:ext>
            </a:extLst>
          </p:cNvPr>
          <p:cNvSpPr txBox="1"/>
          <p:nvPr/>
        </p:nvSpPr>
        <p:spPr>
          <a:xfrm>
            <a:off x="888741" y="2534426"/>
            <a:ext cx="4826260" cy="2464842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+mj-lt"/>
              <a:buAutoNum type="arabicPeriod"/>
            </a:pPr>
            <a:r>
              <a:rPr lang="ru-RU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Возможность напрямую взаимодействовать с пользователем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+mj-lt"/>
              <a:buAutoNum type="arabicPeriod"/>
            </a:pPr>
            <a:r>
              <a:rPr lang="ru-RU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Возможность реализовать </a:t>
            </a:r>
            <a:r>
              <a:rPr lang="en-US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/>
            </a:r>
            <a:br>
              <a:rPr lang="en-US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</a:br>
            <a:r>
              <a:rPr lang="ru-RU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«правило двух кликов»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+mj-lt"/>
              <a:buAutoNum type="arabicPeriod"/>
            </a:pPr>
            <a:r>
              <a:rPr lang="ru-RU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Проведение бета-</a:t>
            </a:r>
            <a:r>
              <a:rPr lang="en-US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/>
            </a:r>
            <a:br>
              <a:rPr lang="en-US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</a:br>
            <a:r>
              <a:rPr lang="ru-RU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15657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C4C6CEB5-89DE-4146-BDDD-9A96CBE1A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742950"/>
            <a:ext cx="9584726" cy="525780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B2B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xmlns="" id="{0E74D0F1-5E6F-4892-BCA4-6E45E4F768E1}"/>
              </a:ext>
            </a:extLst>
          </p:cNvPr>
          <p:cNvSpPr txBox="1"/>
          <p:nvPr/>
        </p:nvSpPr>
        <p:spPr>
          <a:xfrm>
            <a:off x="888741" y="2534425"/>
            <a:ext cx="3911860" cy="2464842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+mj-lt"/>
              <a:buAutoNum type="arabicPeriod"/>
            </a:pPr>
            <a:r>
              <a:rPr lang="ru-RU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Пользователь стоит «за» клиентом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+mj-lt"/>
              <a:buAutoNum type="arabicPeriod"/>
            </a:pPr>
            <a:r>
              <a:rPr lang="ru-RU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Сложный продукт, более сложные манипуляции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+mj-lt"/>
              <a:buAutoNum type="arabicPeriod"/>
            </a:pPr>
            <a:r>
              <a:rPr lang="ru-RU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Обращения в специализированные сервисы</a:t>
            </a:r>
          </a:p>
        </p:txBody>
      </p:sp>
    </p:spTree>
    <p:extLst>
      <p:ext uri="{BB962C8B-B14F-4D97-AF65-F5344CB8AC3E}">
        <p14:creationId xmlns:p14="http://schemas.microsoft.com/office/powerpoint/2010/main" val="385268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1B45B37-C36E-4ACC-9E87-44E69E674E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1" r="22048" b="44099"/>
          <a:stretch/>
        </p:blipFill>
        <p:spPr>
          <a:xfrm flipV="1">
            <a:off x="-628650" y="736770"/>
            <a:ext cx="9772649" cy="5384456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963891" y="2142177"/>
            <a:ext cx="5894110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lnSpc>
                <a:spcPct val="90000"/>
              </a:lnSpc>
              <a:defRPr sz="6000" b="1">
                <a:solidFill>
                  <a:schemeClr val="bg1"/>
                </a:solidFill>
                <a:latin typeface="Geometria" panose="020B0503020204020204" pitchFamily="34" charset="-5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500" dirty="0"/>
              <a:t>Этапы </a:t>
            </a:r>
            <a:br>
              <a:rPr lang="ru-RU" sz="4500" dirty="0"/>
            </a:br>
            <a:r>
              <a:rPr lang="ru-RU" sz="4500" dirty="0"/>
              <a:t>и инструменты</a:t>
            </a:r>
            <a:br>
              <a:rPr lang="ru-RU" sz="4500" dirty="0"/>
            </a:br>
            <a:r>
              <a:rPr lang="ru-RU" sz="4500" dirty="0"/>
              <a:t>пользовательского тестирования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FD6A851-5953-4F36-9122-0B28EFEE7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81048" y="354607"/>
            <a:ext cx="2883309" cy="28833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8C4D55F0-6F67-4FAC-AD0E-87855DF8B7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33329" y="3405920"/>
            <a:ext cx="2883309" cy="288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8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38F32CC7-2BEA-4C11-9233-022E891DB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670"/>
            <a:ext cx="9144000" cy="5574660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xmlns="" id="{D19C8929-0C91-4812-ADBF-3E680B0AB54A}"/>
              </a:ext>
            </a:extLst>
          </p:cNvPr>
          <p:cNvSpPr txBox="1"/>
          <p:nvPr/>
        </p:nvSpPr>
        <p:spPr>
          <a:xfrm>
            <a:off x="857250" y="2571751"/>
            <a:ext cx="7086600" cy="97911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r>
              <a:rPr lang="ru-RU" sz="2100" u="sng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Доступность</a:t>
            </a:r>
            <a:r>
              <a:rPr lang="ru-RU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100" dirty="0" err="1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accessibility</a:t>
            </a:r>
            <a:r>
              <a:rPr lang="ru-RU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) — это свойство цифровой среды, пригодность людям с разными возможностями и ограничениями.</a:t>
            </a:r>
          </a:p>
        </p:txBody>
      </p:sp>
    </p:spTree>
    <p:extLst>
      <p:ext uri="{BB962C8B-B14F-4D97-AF65-F5344CB8AC3E}">
        <p14:creationId xmlns:p14="http://schemas.microsoft.com/office/powerpoint/2010/main" val="2704535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1B45B37-C36E-4ACC-9E87-44E69E674E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1" r="22048" b="44099"/>
          <a:stretch/>
        </p:blipFill>
        <p:spPr>
          <a:xfrm flipV="1">
            <a:off x="-628650" y="736770"/>
            <a:ext cx="9772649" cy="5384456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971550" y="2114551"/>
            <a:ext cx="5894110" cy="18697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Этапы пользовательского</a:t>
            </a:r>
          </a:p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тестирования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xmlns="" id="{5AB9F6E4-3777-4CBA-B5E2-81C1B389E3C6}"/>
              </a:ext>
            </a:extLst>
          </p:cNvPr>
          <p:cNvSpPr/>
          <p:nvPr/>
        </p:nvSpPr>
        <p:spPr>
          <a:xfrm rot="3013626">
            <a:off x="3877687" y="2468893"/>
            <a:ext cx="5231134" cy="1834934"/>
          </a:xfrm>
          <a:prstGeom prst="ellipse">
            <a:avLst/>
          </a:prstGeom>
          <a:noFill/>
          <a:ln w="9525">
            <a:solidFill>
              <a:schemeClr val="bg1">
                <a:alpha val="8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xmlns="" id="{E44CAB21-AD8F-470A-A1B8-3C4D85834871}"/>
              </a:ext>
            </a:extLst>
          </p:cNvPr>
          <p:cNvSpPr/>
          <p:nvPr/>
        </p:nvSpPr>
        <p:spPr>
          <a:xfrm rot="3013626">
            <a:off x="4567317" y="1554492"/>
            <a:ext cx="5231134" cy="1834934"/>
          </a:xfrm>
          <a:prstGeom prst="ellipse">
            <a:avLst/>
          </a:prstGeom>
          <a:noFill/>
          <a:ln w="9525">
            <a:solidFill>
              <a:schemeClr val="bg1">
                <a:alpha val="8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xmlns="" id="{4AF92358-95A5-42A2-B32C-C9859AC46CCD}"/>
              </a:ext>
            </a:extLst>
          </p:cNvPr>
          <p:cNvSpPr/>
          <p:nvPr/>
        </p:nvSpPr>
        <p:spPr>
          <a:xfrm rot="3013626">
            <a:off x="7760055" y="2468893"/>
            <a:ext cx="5231134" cy="1834934"/>
          </a:xfrm>
          <a:prstGeom prst="ellipse">
            <a:avLst/>
          </a:prstGeom>
          <a:noFill/>
          <a:ln w="9525">
            <a:solidFill>
              <a:schemeClr val="bg1">
                <a:alpha val="8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xmlns="" id="{E0A4E62B-8083-4AF0-B5AD-868E452AAF11}"/>
              </a:ext>
            </a:extLst>
          </p:cNvPr>
          <p:cNvSpPr/>
          <p:nvPr/>
        </p:nvSpPr>
        <p:spPr>
          <a:xfrm rot="3013626">
            <a:off x="8449686" y="1554493"/>
            <a:ext cx="5231134" cy="1834934"/>
          </a:xfrm>
          <a:prstGeom prst="ellipse">
            <a:avLst/>
          </a:prstGeom>
          <a:noFill/>
          <a:ln w="9525">
            <a:solidFill>
              <a:schemeClr val="bg1">
                <a:alpha val="8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140164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8A1A5463-DFAA-4A09-BE6E-82C528C82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 flipV="1">
            <a:off x="-342900" y="857250"/>
            <a:ext cx="9486900" cy="5486400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xmlns="" id="{20E0881F-048C-446D-A316-E9450D4F382D}"/>
              </a:ext>
            </a:extLst>
          </p:cNvPr>
          <p:cNvSpPr txBox="1"/>
          <p:nvPr/>
        </p:nvSpPr>
        <p:spPr>
          <a:xfrm>
            <a:off x="872974" y="1799256"/>
            <a:ext cx="312752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Этапы пользовательского тестирования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F8A7DC81-B70D-43BA-8FEF-C9284A9B1AC9}"/>
              </a:ext>
            </a:extLst>
          </p:cNvPr>
          <p:cNvGrpSpPr/>
          <p:nvPr/>
        </p:nvGrpSpPr>
        <p:grpSpPr>
          <a:xfrm>
            <a:off x="4371552" y="1701682"/>
            <a:ext cx="3515149" cy="812918"/>
            <a:chOff x="4953000" y="1125910"/>
            <a:chExt cx="4686865" cy="1083890"/>
          </a:xfrm>
        </p:grpSpPr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xmlns="" id="{6DDAEC02-45FE-4958-950F-A6A349DB079A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5334000" y="1887910"/>
              <a:ext cx="0" cy="32189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xmlns="" id="{8CE9A06B-DD9D-4090-8632-4C8F9201E904}"/>
                </a:ext>
              </a:extLst>
            </p:cNvPr>
            <p:cNvGrpSpPr/>
            <p:nvPr/>
          </p:nvGrpSpPr>
          <p:grpSpPr>
            <a:xfrm>
              <a:off x="4953000" y="1125910"/>
              <a:ext cx="4686865" cy="765721"/>
              <a:chOff x="1143000" y="2514600"/>
              <a:chExt cx="4686865" cy="765721"/>
            </a:xfrm>
          </p:grpSpPr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xmlns="" id="{12817148-B773-4F56-A559-7CEF0D42DF9D}"/>
                  </a:ext>
                </a:extLst>
              </p:cNvPr>
              <p:cNvSpPr/>
              <p:nvPr/>
            </p:nvSpPr>
            <p:spPr>
              <a:xfrm>
                <a:off x="2085836" y="2541657"/>
                <a:ext cx="3744029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eometria" panose="020B0303020204020204" pitchFamily="34" charset="-52"/>
                  </a:rPr>
                  <a:t>Определение проблемы </a:t>
                </a:r>
                <a:r>
                  <a:rPr lang="ru-RU" sz="1500" dirty="0">
                    <a:latin typeface="Geometria" panose="020B0303020204020204" pitchFamily="34" charset="-52"/>
                  </a:rPr>
                  <a:t>Что с продуктом не так? </a:t>
                </a: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xmlns="" id="{012C9814-6687-4437-8A0E-9B7BB78ABAB2}"/>
                  </a:ext>
                </a:extLst>
              </p:cNvPr>
              <p:cNvSpPr/>
              <p:nvPr/>
            </p:nvSpPr>
            <p:spPr>
              <a:xfrm>
                <a:off x="1143000" y="2514600"/>
                <a:ext cx="762000" cy="76200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>
                  <a:latin typeface="Geometria" panose="020B0303020204020204" pitchFamily="34" charset="-52"/>
                </a:endParaRPr>
              </a:p>
            </p:txBody>
          </p:sp>
          <p:sp>
            <p:nvSpPr>
              <p:cNvPr id="16" name="object 25">
                <a:extLst>
                  <a:ext uri="{FF2B5EF4-FFF2-40B4-BE49-F238E27FC236}">
                    <a16:creationId xmlns:a16="http://schemas.microsoft.com/office/drawing/2014/main" xmlns="" id="{AD1CC986-1754-4D41-8FC0-A16D9DB29F6A}"/>
                  </a:ext>
                </a:extLst>
              </p:cNvPr>
              <p:cNvSpPr txBox="1"/>
              <p:nvPr/>
            </p:nvSpPr>
            <p:spPr>
              <a:xfrm>
                <a:off x="1429064" y="2675059"/>
                <a:ext cx="338051" cy="508301"/>
              </a:xfrm>
              <a:prstGeom prst="rect">
                <a:avLst/>
              </a:prstGeom>
            </p:spPr>
            <p:txBody>
              <a:bodyPr vert="horz" wrap="square" lIns="0" tIns="8096" rIns="0" bIns="0" rtlCol="0">
                <a:spAutoFit/>
              </a:bodyPr>
              <a:lstStyle/>
              <a:p>
                <a:pPr marL="9525" marR="3810">
                  <a:lnSpc>
                    <a:spcPct val="101200"/>
                  </a:lnSpc>
                  <a:spcBef>
                    <a:spcPts val="64"/>
                  </a:spcBef>
                </a:pPr>
                <a:r>
                  <a:rPr lang="en-US" sz="2400" b="1" dirty="0">
                    <a:solidFill>
                      <a:srgbClr val="FF6611"/>
                    </a:solidFill>
                    <a:latin typeface="Geometria" panose="020B0303020204020204" pitchFamily="34" charset="-52"/>
                    <a:ea typeface="Verdana" panose="020B0604030504040204" pitchFamily="34" charset="0"/>
                    <a:cs typeface="Verdana"/>
                  </a:rPr>
                  <a:t>1</a:t>
                </a:r>
                <a:endParaRPr sz="2400" b="1" dirty="0">
                  <a:solidFill>
                    <a:srgbClr val="FF6611"/>
                  </a:solidFill>
                  <a:latin typeface="Geometria" panose="020B0303020204020204" pitchFamily="34" charset="-52"/>
                  <a:ea typeface="Verdana" panose="020B0604030504040204" pitchFamily="34" charset="0"/>
                  <a:cs typeface="Verdana"/>
                </a:endParaRPr>
              </a:p>
            </p:txBody>
          </p:sp>
        </p:grp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xmlns="" id="{110782BB-3BD2-4C38-A29B-147EC4DB7C8E}"/>
              </a:ext>
            </a:extLst>
          </p:cNvPr>
          <p:cNvGrpSpPr/>
          <p:nvPr/>
        </p:nvGrpSpPr>
        <p:grpSpPr>
          <a:xfrm>
            <a:off x="4371552" y="2514600"/>
            <a:ext cx="3515149" cy="812918"/>
            <a:chOff x="4953000" y="1125910"/>
            <a:chExt cx="4686865" cy="1083890"/>
          </a:xfrm>
        </p:grpSpPr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xmlns="" id="{99861A2D-BABA-42A4-8B1A-20557AEC67D3}"/>
                </a:ext>
              </a:extLst>
            </p:cNvPr>
            <p:cNvCxnSpPr>
              <a:cxnSpLocks/>
              <a:stCxn id="37" idx="4"/>
            </p:cNvCxnSpPr>
            <p:nvPr/>
          </p:nvCxnSpPr>
          <p:spPr>
            <a:xfrm>
              <a:off x="5334000" y="1887910"/>
              <a:ext cx="0" cy="32189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xmlns="" id="{4A3C1ECE-A864-4BAC-A557-F305C426D2B3}"/>
                </a:ext>
              </a:extLst>
            </p:cNvPr>
            <p:cNvGrpSpPr/>
            <p:nvPr/>
          </p:nvGrpSpPr>
          <p:grpSpPr>
            <a:xfrm>
              <a:off x="4953000" y="1125910"/>
              <a:ext cx="4686865" cy="1073497"/>
              <a:chOff x="1143000" y="2514600"/>
              <a:chExt cx="4686865" cy="1073497"/>
            </a:xfrm>
          </p:grpSpPr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xmlns="" id="{04606214-BD19-4D83-BD7C-A7D6DFA383E9}"/>
                  </a:ext>
                </a:extLst>
              </p:cNvPr>
              <p:cNvSpPr/>
              <p:nvPr/>
            </p:nvSpPr>
            <p:spPr>
              <a:xfrm>
                <a:off x="2085836" y="2541657"/>
                <a:ext cx="3744029" cy="104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eometria" panose="020B0303020204020204" pitchFamily="34" charset="-52"/>
                  </a:rPr>
                  <a:t>Формирование гипотез </a:t>
                </a:r>
                <a:r>
                  <a:rPr lang="ru-RU" sz="1500" dirty="0">
                    <a:latin typeface="Geometria" panose="020B0303020204020204" pitchFamily="34" charset="-52"/>
                  </a:rPr>
                  <a:t>Почему у пользователей возникают проблемы?</a:t>
                </a:r>
              </a:p>
            </p:txBody>
          </p:sp>
          <p:sp>
            <p:nvSpPr>
              <p:cNvPr id="37" name="Овал 36">
                <a:extLst>
                  <a:ext uri="{FF2B5EF4-FFF2-40B4-BE49-F238E27FC236}">
                    <a16:creationId xmlns:a16="http://schemas.microsoft.com/office/drawing/2014/main" xmlns="" id="{D4FEDE11-8766-4FD4-91FA-A5370E5AEAE6}"/>
                  </a:ext>
                </a:extLst>
              </p:cNvPr>
              <p:cNvSpPr/>
              <p:nvPr/>
            </p:nvSpPr>
            <p:spPr>
              <a:xfrm>
                <a:off x="1143000" y="2514600"/>
                <a:ext cx="762000" cy="76200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>
                  <a:latin typeface="Geometria" panose="020B0303020204020204" pitchFamily="34" charset="-52"/>
                </a:endParaRPr>
              </a:p>
            </p:txBody>
          </p:sp>
          <p:sp>
            <p:nvSpPr>
              <p:cNvPr id="38" name="object 25">
                <a:extLst>
                  <a:ext uri="{FF2B5EF4-FFF2-40B4-BE49-F238E27FC236}">
                    <a16:creationId xmlns:a16="http://schemas.microsoft.com/office/drawing/2014/main" xmlns="" id="{5C04A73D-44AD-4E87-8D3A-75586BED9D8E}"/>
                  </a:ext>
                </a:extLst>
              </p:cNvPr>
              <p:cNvSpPr txBox="1"/>
              <p:nvPr/>
            </p:nvSpPr>
            <p:spPr>
              <a:xfrm>
                <a:off x="1411479" y="2675059"/>
                <a:ext cx="338051" cy="508301"/>
              </a:xfrm>
              <a:prstGeom prst="rect">
                <a:avLst/>
              </a:prstGeom>
            </p:spPr>
            <p:txBody>
              <a:bodyPr vert="horz" wrap="square" lIns="0" tIns="8096" rIns="0" bIns="0" rtlCol="0">
                <a:spAutoFit/>
              </a:bodyPr>
              <a:lstStyle/>
              <a:p>
                <a:pPr marL="9525" marR="3810">
                  <a:lnSpc>
                    <a:spcPct val="101200"/>
                  </a:lnSpc>
                  <a:spcBef>
                    <a:spcPts val="64"/>
                  </a:spcBef>
                </a:pPr>
                <a:r>
                  <a:rPr lang="ru-RU" sz="2400" b="1" dirty="0">
                    <a:solidFill>
                      <a:srgbClr val="FF6611"/>
                    </a:solidFill>
                    <a:latin typeface="Geometria" panose="020B0303020204020204" pitchFamily="34" charset="-52"/>
                    <a:ea typeface="Verdana" panose="020B0604030504040204" pitchFamily="34" charset="0"/>
                    <a:cs typeface="Verdana"/>
                  </a:rPr>
                  <a:t>2</a:t>
                </a:r>
                <a:endParaRPr sz="2400" b="1" dirty="0">
                  <a:solidFill>
                    <a:srgbClr val="FF6611"/>
                  </a:solidFill>
                  <a:latin typeface="Geometria" panose="020B0303020204020204" pitchFamily="34" charset="-52"/>
                  <a:ea typeface="Verdana" panose="020B0604030504040204" pitchFamily="34" charset="0"/>
                  <a:cs typeface="Verdana"/>
                </a:endParaRPr>
              </a:p>
            </p:txBody>
          </p:sp>
        </p:grp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xmlns="" id="{29B981F9-F047-4960-9F12-0A26B7E127AC}"/>
              </a:ext>
            </a:extLst>
          </p:cNvPr>
          <p:cNvGrpSpPr/>
          <p:nvPr/>
        </p:nvGrpSpPr>
        <p:grpSpPr>
          <a:xfrm>
            <a:off x="4371552" y="3339354"/>
            <a:ext cx="3515149" cy="812918"/>
            <a:chOff x="4953000" y="1125910"/>
            <a:chExt cx="4686865" cy="1083890"/>
          </a:xfrm>
        </p:grpSpPr>
        <p:cxnSp>
          <p:nvCxnSpPr>
            <p:cNvPr id="40" name="Прямая со стрелкой 39">
              <a:extLst>
                <a:ext uri="{FF2B5EF4-FFF2-40B4-BE49-F238E27FC236}">
                  <a16:creationId xmlns:a16="http://schemas.microsoft.com/office/drawing/2014/main" xmlns="" id="{3D0C4683-4063-4CE5-91AE-5CF4E3E6880B}"/>
                </a:ext>
              </a:extLst>
            </p:cNvPr>
            <p:cNvCxnSpPr>
              <a:cxnSpLocks/>
              <a:stCxn id="43" idx="4"/>
            </p:cNvCxnSpPr>
            <p:nvPr/>
          </p:nvCxnSpPr>
          <p:spPr>
            <a:xfrm>
              <a:off x="5334000" y="1887910"/>
              <a:ext cx="0" cy="32189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Группа 40">
              <a:extLst>
                <a:ext uri="{FF2B5EF4-FFF2-40B4-BE49-F238E27FC236}">
                  <a16:creationId xmlns:a16="http://schemas.microsoft.com/office/drawing/2014/main" xmlns="" id="{88EDE547-4B2B-4DBA-BAEF-6FD190F14A9C}"/>
                </a:ext>
              </a:extLst>
            </p:cNvPr>
            <p:cNvGrpSpPr/>
            <p:nvPr/>
          </p:nvGrpSpPr>
          <p:grpSpPr>
            <a:xfrm>
              <a:off x="4953000" y="1125910"/>
              <a:ext cx="4686865" cy="765721"/>
              <a:chOff x="1143000" y="2514600"/>
              <a:chExt cx="4686865" cy="765721"/>
            </a:xfrm>
          </p:grpSpPr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xmlns="" id="{BE5EB714-5B71-4305-AC6A-7E02EE981DA9}"/>
                  </a:ext>
                </a:extLst>
              </p:cNvPr>
              <p:cNvSpPr/>
              <p:nvPr/>
            </p:nvSpPr>
            <p:spPr>
              <a:xfrm>
                <a:off x="2085836" y="2541657"/>
                <a:ext cx="3744029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eometria" panose="020B0303020204020204" pitchFamily="34" charset="-52"/>
                  </a:rPr>
                  <a:t>Определение метрик</a:t>
                </a:r>
              </a:p>
              <a:p>
                <a:r>
                  <a:rPr lang="ru-RU" sz="1500" dirty="0">
                    <a:latin typeface="Geometria" panose="020B0303020204020204" pitchFamily="34" charset="-52"/>
                  </a:rPr>
                  <a:t>Что будет измеряться? </a:t>
                </a:r>
              </a:p>
            </p:txBody>
          </p:sp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xmlns="" id="{86966190-DF81-4DDB-840A-020B7E1A51A3}"/>
                  </a:ext>
                </a:extLst>
              </p:cNvPr>
              <p:cNvSpPr/>
              <p:nvPr/>
            </p:nvSpPr>
            <p:spPr>
              <a:xfrm>
                <a:off x="1143000" y="2514600"/>
                <a:ext cx="762000" cy="76200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>
                  <a:latin typeface="Geometria" panose="020B0303020204020204" pitchFamily="34" charset="-52"/>
                </a:endParaRPr>
              </a:p>
            </p:txBody>
          </p:sp>
          <p:sp>
            <p:nvSpPr>
              <p:cNvPr id="44" name="object 25">
                <a:extLst>
                  <a:ext uri="{FF2B5EF4-FFF2-40B4-BE49-F238E27FC236}">
                    <a16:creationId xmlns:a16="http://schemas.microsoft.com/office/drawing/2014/main" xmlns="" id="{F16FE97A-7FA4-4513-9320-8690DCD0074A}"/>
                  </a:ext>
                </a:extLst>
              </p:cNvPr>
              <p:cNvSpPr txBox="1"/>
              <p:nvPr/>
            </p:nvSpPr>
            <p:spPr>
              <a:xfrm>
                <a:off x="1412185" y="2675059"/>
                <a:ext cx="338051" cy="508301"/>
              </a:xfrm>
              <a:prstGeom prst="rect">
                <a:avLst/>
              </a:prstGeom>
            </p:spPr>
            <p:txBody>
              <a:bodyPr vert="horz" wrap="square" lIns="0" tIns="8096" rIns="0" bIns="0" rtlCol="0">
                <a:spAutoFit/>
              </a:bodyPr>
              <a:lstStyle/>
              <a:p>
                <a:pPr marL="9525" marR="3810">
                  <a:lnSpc>
                    <a:spcPct val="101200"/>
                  </a:lnSpc>
                  <a:spcBef>
                    <a:spcPts val="64"/>
                  </a:spcBef>
                </a:pPr>
                <a:r>
                  <a:rPr lang="ru-RU" sz="2400" b="1" dirty="0">
                    <a:solidFill>
                      <a:srgbClr val="FF6611"/>
                    </a:solidFill>
                    <a:latin typeface="Geometria" panose="020B0303020204020204" pitchFamily="34" charset="-52"/>
                    <a:ea typeface="Verdana" panose="020B0604030504040204" pitchFamily="34" charset="0"/>
                    <a:cs typeface="Verdana"/>
                  </a:rPr>
                  <a:t>3</a:t>
                </a:r>
                <a:endParaRPr sz="2400" b="1" dirty="0">
                  <a:solidFill>
                    <a:srgbClr val="FF6611"/>
                  </a:solidFill>
                  <a:latin typeface="Geometria" panose="020B0303020204020204" pitchFamily="34" charset="-52"/>
                  <a:ea typeface="Verdana" panose="020B0604030504040204" pitchFamily="34" charset="0"/>
                  <a:cs typeface="Verdana"/>
                </a:endParaRPr>
              </a:p>
            </p:txBody>
          </p:sp>
        </p:grp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xmlns="" id="{5C8FE909-0EC6-47EC-8448-598BAC8B7683}"/>
              </a:ext>
            </a:extLst>
          </p:cNvPr>
          <p:cNvGrpSpPr/>
          <p:nvPr/>
        </p:nvGrpSpPr>
        <p:grpSpPr>
          <a:xfrm>
            <a:off x="4371552" y="4178359"/>
            <a:ext cx="3515149" cy="2050991"/>
            <a:chOff x="4953000" y="1125910"/>
            <a:chExt cx="4686865" cy="2734654"/>
          </a:xfrm>
        </p:grpSpPr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xmlns="" id="{955447E1-6845-4A2C-B403-B121AE4D9A7A}"/>
                </a:ext>
              </a:extLst>
            </p:cNvPr>
            <p:cNvCxnSpPr>
              <a:cxnSpLocks/>
              <a:stCxn id="49" idx="4"/>
            </p:cNvCxnSpPr>
            <p:nvPr/>
          </p:nvCxnSpPr>
          <p:spPr>
            <a:xfrm>
              <a:off x="5334000" y="1887910"/>
              <a:ext cx="0" cy="1972654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xmlns="" id="{59CA9B4E-047A-45D2-AF9A-1FB396D7D21D}"/>
                </a:ext>
              </a:extLst>
            </p:cNvPr>
            <p:cNvGrpSpPr/>
            <p:nvPr/>
          </p:nvGrpSpPr>
          <p:grpSpPr>
            <a:xfrm>
              <a:off x="4953000" y="1125910"/>
              <a:ext cx="4686865" cy="1381274"/>
              <a:chOff x="1143000" y="2514600"/>
              <a:chExt cx="4686865" cy="1381274"/>
            </a:xfrm>
          </p:grpSpPr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xmlns="" id="{7B1EDCFE-C272-445A-8E28-F0B1A8C6E45C}"/>
                  </a:ext>
                </a:extLst>
              </p:cNvPr>
              <p:cNvSpPr/>
              <p:nvPr/>
            </p:nvSpPr>
            <p:spPr>
              <a:xfrm>
                <a:off x="2085836" y="2541657"/>
                <a:ext cx="3744029" cy="1354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eometria" panose="020B0303020204020204" pitchFamily="34" charset="-52"/>
                  </a:rPr>
                  <a:t>Определение персонажей и сценариев </a:t>
                </a:r>
                <a:endParaRPr lang="ru-RU" sz="1500" dirty="0">
                  <a:latin typeface="Geometria" panose="020B0303020204020204" pitchFamily="34" charset="-52"/>
                </a:endParaRPr>
              </a:p>
              <a:p>
                <a:r>
                  <a:rPr lang="ru-RU" sz="1500" dirty="0">
                    <a:latin typeface="Geometria" panose="020B0303020204020204" pitchFamily="34" charset="-52"/>
                  </a:rPr>
                  <a:t>Кто и как взаимодействует с интерфейсом?</a:t>
                </a:r>
              </a:p>
            </p:txBody>
          </p:sp>
          <p:sp>
            <p:nvSpPr>
              <p:cNvPr id="49" name="Овал 48">
                <a:extLst>
                  <a:ext uri="{FF2B5EF4-FFF2-40B4-BE49-F238E27FC236}">
                    <a16:creationId xmlns:a16="http://schemas.microsoft.com/office/drawing/2014/main" xmlns="" id="{3254D89B-7EC5-410D-A315-C4EE9174A130}"/>
                  </a:ext>
                </a:extLst>
              </p:cNvPr>
              <p:cNvSpPr/>
              <p:nvPr/>
            </p:nvSpPr>
            <p:spPr>
              <a:xfrm>
                <a:off x="1143000" y="2514600"/>
                <a:ext cx="762000" cy="76200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>
                  <a:latin typeface="Geometria" panose="020B0303020204020204" pitchFamily="34" charset="-52"/>
                </a:endParaRPr>
              </a:p>
            </p:txBody>
          </p:sp>
          <p:sp>
            <p:nvSpPr>
              <p:cNvPr id="50" name="object 25">
                <a:extLst>
                  <a:ext uri="{FF2B5EF4-FFF2-40B4-BE49-F238E27FC236}">
                    <a16:creationId xmlns:a16="http://schemas.microsoft.com/office/drawing/2014/main" xmlns="" id="{061F5582-D168-4B8B-9910-10636E92A957}"/>
                  </a:ext>
                </a:extLst>
              </p:cNvPr>
              <p:cNvSpPr txBox="1"/>
              <p:nvPr/>
            </p:nvSpPr>
            <p:spPr>
              <a:xfrm>
                <a:off x="1369235" y="2675059"/>
                <a:ext cx="338051" cy="508301"/>
              </a:xfrm>
              <a:prstGeom prst="rect">
                <a:avLst/>
              </a:prstGeom>
            </p:spPr>
            <p:txBody>
              <a:bodyPr vert="horz" wrap="square" lIns="0" tIns="8096" rIns="0" bIns="0" rtlCol="0">
                <a:spAutoFit/>
              </a:bodyPr>
              <a:lstStyle/>
              <a:p>
                <a:pPr marL="9525" marR="3810">
                  <a:lnSpc>
                    <a:spcPct val="101200"/>
                  </a:lnSpc>
                  <a:spcBef>
                    <a:spcPts val="64"/>
                  </a:spcBef>
                </a:pPr>
                <a:r>
                  <a:rPr lang="ru-RU" sz="2400" b="1" dirty="0">
                    <a:solidFill>
                      <a:srgbClr val="FF6611"/>
                    </a:solidFill>
                    <a:latin typeface="Geometria" panose="020B0303020204020204" pitchFamily="34" charset="-52"/>
                    <a:ea typeface="Verdana" panose="020B0604030504040204" pitchFamily="34" charset="0"/>
                    <a:cs typeface="Verdana"/>
                  </a:rPr>
                  <a:t>4</a:t>
                </a:r>
                <a:endParaRPr sz="2400" b="1" dirty="0">
                  <a:solidFill>
                    <a:srgbClr val="FF6611"/>
                  </a:solidFill>
                  <a:latin typeface="Geometria" panose="020B0303020204020204" pitchFamily="34" charset="-52"/>
                  <a:ea typeface="Verdana" panose="020B0604030504040204" pitchFamily="34" charset="0"/>
                  <a:cs typeface="Verdan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410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8A1A5463-DFAA-4A09-BE6E-82C528C82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-68310" y="645093"/>
            <a:ext cx="9486900" cy="5581421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xmlns="" id="{20E0881F-048C-446D-A316-E9450D4F382D}"/>
              </a:ext>
            </a:extLst>
          </p:cNvPr>
          <p:cNvSpPr txBox="1"/>
          <p:nvPr/>
        </p:nvSpPr>
        <p:spPr>
          <a:xfrm>
            <a:off x="872974" y="1799256"/>
            <a:ext cx="312752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Этапы пользовательского тестирования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F8A7DC81-B70D-43BA-8FEF-C9284A9B1AC9}"/>
              </a:ext>
            </a:extLst>
          </p:cNvPr>
          <p:cNvGrpSpPr/>
          <p:nvPr/>
        </p:nvGrpSpPr>
        <p:grpSpPr>
          <a:xfrm>
            <a:off x="4371551" y="1701682"/>
            <a:ext cx="5193824" cy="1555868"/>
            <a:chOff x="4953000" y="1125910"/>
            <a:chExt cx="6925098" cy="2074490"/>
          </a:xfrm>
        </p:grpSpPr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xmlns="" id="{6DDAEC02-45FE-4958-950F-A6A349DB079A}"/>
                </a:ext>
              </a:extLst>
            </p:cNvPr>
            <p:cNvCxnSpPr>
              <a:cxnSpLocks/>
              <a:stCxn id="14" idx="4"/>
              <a:endCxn id="37" idx="0"/>
            </p:cNvCxnSpPr>
            <p:nvPr/>
          </p:nvCxnSpPr>
          <p:spPr>
            <a:xfrm>
              <a:off x="5334000" y="1887910"/>
              <a:ext cx="0" cy="131249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xmlns="" id="{8CE9A06B-DD9D-4090-8632-4C8F9201E904}"/>
                </a:ext>
              </a:extLst>
            </p:cNvPr>
            <p:cNvGrpSpPr/>
            <p:nvPr/>
          </p:nvGrpSpPr>
          <p:grpSpPr>
            <a:xfrm>
              <a:off x="4953000" y="1125910"/>
              <a:ext cx="6925098" cy="1996828"/>
              <a:chOff x="1143000" y="2514600"/>
              <a:chExt cx="6925098" cy="1996828"/>
            </a:xfrm>
          </p:grpSpPr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xmlns="" id="{12817148-B773-4F56-A559-7CEF0D42DF9D}"/>
                  </a:ext>
                </a:extLst>
              </p:cNvPr>
              <p:cNvSpPr/>
              <p:nvPr/>
            </p:nvSpPr>
            <p:spPr>
              <a:xfrm>
                <a:off x="2085835" y="2541657"/>
                <a:ext cx="5982263" cy="1969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eometria" panose="020B0303020204020204" pitchFamily="34" charset="-52"/>
                  </a:rPr>
                  <a:t>Отбор сценариев </a:t>
                </a:r>
              </a:p>
              <a:p>
                <a:r>
                  <a:rPr lang="ru-RU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eometria" panose="020B0303020204020204" pitchFamily="34" charset="-52"/>
                  </a:rPr>
                  <a:t>по частоте использования, </a:t>
                </a:r>
                <a:br>
                  <a:rPr lang="ru-RU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eometria" panose="020B0303020204020204" pitchFamily="34" charset="-52"/>
                  </a:rPr>
                </a:br>
                <a:r>
                  <a:rPr lang="ru-RU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eometria" panose="020B0303020204020204" pitchFamily="34" charset="-52"/>
                  </a:rPr>
                  <a:t>по критичности функционала, </a:t>
                </a:r>
                <a:br>
                  <a:rPr lang="ru-RU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eometria" panose="020B0303020204020204" pitchFamily="34" charset="-52"/>
                  </a:rPr>
                </a:br>
                <a:r>
                  <a:rPr lang="ru-RU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eometria" panose="020B0303020204020204" pitchFamily="34" charset="-52"/>
                  </a:rPr>
                  <a:t>по регулярности ошибок и жалоб,</a:t>
                </a:r>
              </a:p>
              <a:p>
                <a:r>
                  <a:rPr lang="ru-RU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eometria" panose="020B0303020204020204" pitchFamily="34" charset="-52"/>
                  </a:rPr>
                  <a:t>по субъективным ощущениям в необходимости изменений</a:t>
                </a: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xmlns="" id="{012C9814-6687-4437-8A0E-9B7BB78ABAB2}"/>
                  </a:ext>
                </a:extLst>
              </p:cNvPr>
              <p:cNvSpPr/>
              <p:nvPr/>
            </p:nvSpPr>
            <p:spPr>
              <a:xfrm>
                <a:off x="1143000" y="2514600"/>
                <a:ext cx="762000" cy="76200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>
                  <a:latin typeface="Geometria" panose="020B0303020204020204" pitchFamily="34" charset="-52"/>
                </a:endParaRPr>
              </a:p>
            </p:txBody>
          </p:sp>
          <p:sp>
            <p:nvSpPr>
              <p:cNvPr id="16" name="object 25">
                <a:extLst>
                  <a:ext uri="{FF2B5EF4-FFF2-40B4-BE49-F238E27FC236}">
                    <a16:creationId xmlns:a16="http://schemas.microsoft.com/office/drawing/2014/main" xmlns="" id="{AD1CC986-1754-4D41-8FC0-A16D9DB29F6A}"/>
                  </a:ext>
                </a:extLst>
              </p:cNvPr>
              <p:cNvSpPr txBox="1"/>
              <p:nvPr/>
            </p:nvSpPr>
            <p:spPr>
              <a:xfrm>
                <a:off x="1393895" y="2675059"/>
                <a:ext cx="338051" cy="508301"/>
              </a:xfrm>
              <a:prstGeom prst="rect">
                <a:avLst/>
              </a:prstGeom>
            </p:spPr>
            <p:txBody>
              <a:bodyPr vert="horz" wrap="square" lIns="0" tIns="8096" rIns="0" bIns="0" rtlCol="0">
                <a:spAutoFit/>
              </a:bodyPr>
              <a:lstStyle/>
              <a:p>
                <a:pPr marL="9525" marR="3810">
                  <a:lnSpc>
                    <a:spcPct val="101200"/>
                  </a:lnSpc>
                  <a:spcBef>
                    <a:spcPts val="64"/>
                  </a:spcBef>
                </a:pPr>
                <a:r>
                  <a:rPr lang="ru-RU" sz="2400" b="1" dirty="0">
                    <a:solidFill>
                      <a:srgbClr val="FF6611"/>
                    </a:solidFill>
                    <a:latin typeface="Geometria" panose="020B0303020204020204" pitchFamily="34" charset="-52"/>
                    <a:ea typeface="Verdana" panose="020B0604030504040204" pitchFamily="34" charset="0"/>
                    <a:cs typeface="Verdana"/>
                  </a:rPr>
                  <a:t>5</a:t>
                </a:r>
                <a:endParaRPr sz="2400" b="1" dirty="0">
                  <a:solidFill>
                    <a:srgbClr val="FF6611"/>
                  </a:solidFill>
                  <a:latin typeface="Geometria" panose="020B0303020204020204" pitchFamily="34" charset="-52"/>
                  <a:ea typeface="Verdana" panose="020B0604030504040204" pitchFamily="34" charset="0"/>
                  <a:cs typeface="Verdana"/>
                </a:endParaRPr>
              </a:p>
            </p:txBody>
          </p:sp>
        </p:grp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xmlns="" id="{110782BB-3BD2-4C38-A29B-147EC4DB7C8E}"/>
              </a:ext>
            </a:extLst>
          </p:cNvPr>
          <p:cNvGrpSpPr/>
          <p:nvPr/>
        </p:nvGrpSpPr>
        <p:grpSpPr>
          <a:xfrm>
            <a:off x="4371552" y="3257550"/>
            <a:ext cx="3515149" cy="812918"/>
            <a:chOff x="4953000" y="1125910"/>
            <a:chExt cx="4686865" cy="1083890"/>
          </a:xfrm>
        </p:grpSpPr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xmlns="" id="{99861A2D-BABA-42A4-8B1A-20557AEC67D3}"/>
                </a:ext>
              </a:extLst>
            </p:cNvPr>
            <p:cNvCxnSpPr>
              <a:cxnSpLocks/>
              <a:stCxn id="37" idx="4"/>
            </p:cNvCxnSpPr>
            <p:nvPr/>
          </p:nvCxnSpPr>
          <p:spPr>
            <a:xfrm>
              <a:off x="5334000" y="1887910"/>
              <a:ext cx="0" cy="32189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xmlns="" id="{4A3C1ECE-A864-4BAC-A557-F305C426D2B3}"/>
                </a:ext>
              </a:extLst>
            </p:cNvPr>
            <p:cNvGrpSpPr/>
            <p:nvPr/>
          </p:nvGrpSpPr>
          <p:grpSpPr>
            <a:xfrm>
              <a:off x="4953000" y="1125910"/>
              <a:ext cx="4686865" cy="765721"/>
              <a:chOff x="1143000" y="2514600"/>
              <a:chExt cx="4686865" cy="765721"/>
            </a:xfrm>
          </p:grpSpPr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xmlns="" id="{04606214-BD19-4D83-BD7C-A7D6DFA383E9}"/>
                  </a:ext>
                </a:extLst>
              </p:cNvPr>
              <p:cNvSpPr/>
              <p:nvPr/>
            </p:nvSpPr>
            <p:spPr>
              <a:xfrm>
                <a:off x="2085836" y="2541657"/>
                <a:ext cx="3744029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eometria" panose="020B0303020204020204" pitchFamily="34" charset="-52"/>
                  </a:rPr>
                  <a:t>Подбор респондентов</a:t>
                </a:r>
              </a:p>
              <a:p>
                <a:r>
                  <a:rPr lang="ru-RU" sz="1500" dirty="0">
                    <a:latin typeface="Geometria" panose="020B0303020204020204" pitchFamily="34" charset="-52"/>
                  </a:rPr>
                  <a:t>Клиенты</a:t>
                </a:r>
              </a:p>
            </p:txBody>
          </p:sp>
          <p:sp>
            <p:nvSpPr>
              <p:cNvPr id="37" name="Овал 36">
                <a:extLst>
                  <a:ext uri="{FF2B5EF4-FFF2-40B4-BE49-F238E27FC236}">
                    <a16:creationId xmlns:a16="http://schemas.microsoft.com/office/drawing/2014/main" xmlns="" id="{D4FEDE11-8766-4FD4-91FA-A5370E5AEAE6}"/>
                  </a:ext>
                </a:extLst>
              </p:cNvPr>
              <p:cNvSpPr/>
              <p:nvPr/>
            </p:nvSpPr>
            <p:spPr>
              <a:xfrm>
                <a:off x="1143000" y="2514600"/>
                <a:ext cx="762000" cy="76200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>
                  <a:latin typeface="Geometria" panose="020B0303020204020204" pitchFamily="34" charset="-52"/>
                </a:endParaRPr>
              </a:p>
            </p:txBody>
          </p:sp>
          <p:sp>
            <p:nvSpPr>
              <p:cNvPr id="38" name="object 25">
                <a:extLst>
                  <a:ext uri="{FF2B5EF4-FFF2-40B4-BE49-F238E27FC236}">
                    <a16:creationId xmlns:a16="http://schemas.microsoft.com/office/drawing/2014/main" xmlns="" id="{5C04A73D-44AD-4E87-8D3A-75586BED9D8E}"/>
                  </a:ext>
                </a:extLst>
              </p:cNvPr>
              <p:cNvSpPr txBox="1"/>
              <p:nvPr/>
            </p:nvSpPr>
            <p:spPr>
              <a:xfrm>
                <a:off x="1369235" y="2665535"/>
                <a:ext cx="338051" cy="508301"/>
              </a:xfrm>
              <a:prstGeom prst="rect">
                <a:avLst/>
              </a:prstGeom>
            </p:spPr>
            <p:txBody>
              <a:bodyPr vert="horz" wrap="square" lIns="0" tIns="8096" rIns="0" bIns="0" rtlCol="0">
                <a:spAutoFit/>
              </a:bodyPr>
              <a:lstStyle/>
              <a:p>
                <a:pPr marL="9525" marR="3810">
                  <a:lnSpc>
                    <a:spcPct val="101200"/>
                  </a:lnSpc>
                  <a:spcBef>
                    <a:spcPts val="64"/>
                  </a:spcBef>
                </a:pPr>
                <a:r>
                  <a:rPr lang="ru-RU" sz="2400" b="1" dirty="0">
                    <a:solidFill>
                      <a:srgbClr val="FF6611"/>
                    </a:solidFill>
                    <a:latin typeface="Geometria" panose="020B0303020204020204" pitchFamily="34" charset="-52"/>
                    <a:ea typeface="Verdana" panose="020B0604030504040204" pitchFamily="34" charset="0"/>
                    <a:cs typeface="Verdana"/>
                  </a:rPr>
                  <a:t>6</a:t>
                </a:r>
                <a:endParaRPr sz="2400" b="1" dirty="0">
                  <a:solidFill>
                    <a:srgbClr val="FF6611"/>
                  </a:solidFill>
                  <a:latin typeface="Geometria" panose="020B0303020204020204" pitchFamily="34" charset="-52"/>
                  <a:ea typeface="Verdana" panose="020B0604030504040204" pitchFamily="34" charset="0"/>
                  <a:cs typeface="Verdana"/>
                </a:endParaRPr>
              </a:p>
            </p:txBody>
          </p:sp>
        </p:grp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xmlns="" id="{29B981F9-F047-4960-9F12-0A26B7E127AC}"/>
              </a:ext>
            </a:extLst>
          </p:cNvPr>
          <p:cNvGrpSpPr/>
          <p:nvPr/>
        </p:nvGrpSpPr>
        <p:grpSpPr>
          <a:xfrm>
            <a:off x="4371552" y="4076263"/>
            <a:ext cx="4486697" cy="812918"/>
            <a:chOff x="4953000" y="1125910"/>
            <a:chExt cx="5982263" cy="1083890"/>
          </a:xfrm>
        </p:grpSpPr>
        <p:cxnSp>
          <p:nvCxnSpPr>
            <p:cNvPr id="40" name="Прямая со стрелкой 39">
              <a:extLst>
                <a:ext uri="{FF2B5EF4-FFF2-40B4-BE49-F238E27FC236}">
                  <a16:creationId xmlns:a16="http://schemas.microsoft.com/office/drawing/2014/main" xmlns="" id="{3D0C4683-4063-4CE5-91AE-5CF4E3E6880B}"/>
                </a:ext>
              </a:extLst>
            </p:cNvPr>
            <p:cNvCxnSpPr>
              <a:cxnSpLocks/>
              <a:stCxn id="43" idx="4"/>
            </p:cNvCxnSpPr>
            <p:nvPr/>
          </p:nvCxnSpPr>
          <p:spPr>
            <a:xfrm>
              <a:off x="5334000" y="1887910"/>
              <a:ext cx="0" cy="32189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Группа 40">
              <a:extLst>
                <a:ext uri="{FF2B5EF4-FFF2-40B4-BE49-F238E27FC236}">
                  <a16:creationId xmlns:a16="http://schemas.microsoft.com/office/drawing/2014/main" xmlns="" id="{88EDE547-4B2B-4DBA-BAEF-6FD190F14A9C}"/>
                </a:ext>
              </a:extLst>
            </p:cNvPr>
            <p:cNvGrpSpPr/>
            <p:nvPr/>
          </p:nvGrpSpPr>
          <p:grpSpPr>
            <a:xfrm>
              <a:off x="4953000" y="1125910"/>
              <a:ext cx="5982263" cy="765721"/>
              <a:chOff x="1143000" y="2514600"/>
              <a:chExt cx="5982263" cy="765721"/>
            </a:xfrm>
          </p:grpSpPr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xmlns="" id="{BE5EB714-5B71-4305-AC6A-7E02EE981DA9}"/>
                  </a:ext>
                </a:extLst>
              </p:cNvPr>
              <p:cNvSpPr/>
              <p:nvPr/>
            </p:nvSpPr>
            <p:spPr>
              <a:xfrm>
                <a:off x="2085836" y="2541657"/>
                <a:ext cx="5039427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eometria" panose="020B0303020204020204" pitchFamily="34" charset="-52"/>
                  </a:rPr>
                  <a:t>Заполнение анкеты</a:t>
                </a:r>
              </a:p>
              <a:p>
                <a:r>
                  <a:rPr lang="ru-RU" sz="1500" dirty="0">
                    <a:latin typeface="Geometria" panose="020B0303020204020204" pitchFamily="34" charset="-52"/>
                  </a:rPr>
                  <a:t>точно ли подходят респонденты? </a:t>
                </a:r>
              </a:p>
            </p:txBody>
          </p:sp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xmlns="" id="{86966190-DF81-4DDB-840A-020B7E1A51A3}"/>
                  </a:ext>
                </a:extLst>
              </p:cNvPr>
              <p:cNvSpPr/>
              <p:nvPr/>
            </p:nvSpPr>
            <p:spPr>
              <a:xfrm>
                <a:off x="1143000" y="2514600"/>
                <a:ext cx="762000" cy="76200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>
                  <a:latin typeface="Geometria" panose="020B0303020204020204" pitchFamily="34" charset="-52"/>
                </a:endParaRPr>
              </a:p>
            </p:txBody>
          </p:sp>
          <p:sp>
            <p:nvSpPr>
              <p:cNvPr id="44" name="object 25">
                <a:extLst>
                  <a:ext uri="{FF2B5EF4-FFF2-40B4-BE49-F238E27FC236}">
                    <a16:creationId xmlns:a16="http://schemas.microsoft.com/office/drawing/2014/main" xmlns="" id="{F16FE97A-7FA4-4513-9320-8690DCD0074A}"/>
                  </a:ext>
                </a:extLst>
              </p:cNvPr>
              <p:cNvSpPr txBox="1"/>
              <p:nvPr/>
            </p:nvSpPr>
            <p:spPr>
              <a:xfrm>
                <a:off x="1412185" y="2675059"/>
                <a:ext cx="338049" cy="508301"/>
              </a:xfrm>
              <a:prstGeom prst="rect">
                <a:avLst/>
              </a:prstGeom>
            </p:spPr>
            <p:txBody>
              <a:bodyPr vert="horz" wrap="square" lIns="0" tIns="8096" rIns="0" bIns="0" rtlCol="0">
                <a:spAutoFit/>
              </a:bodyPr>
              <a:lstStyle/>
              <a:p>
                <a:pPr marL="9525" marR="3810">
                  <a:lnSpc>
                    <a:spcPct val="101200"/>
                  </a:lnSpc>
                  <a:spcBef>
                    <a:spcPts val="64"/>
                  </a:spcBef>
                </a:pPr>
                <a:r>
                  <a:rPr lang="ru-RU" sz="2400" b="1" dirty="0">
                    <a:solidFill>
                      <a:srgbClr val="FF6611"/>
                    </a:solidFill>
                    <a:latin typeface="Geometria" panose="020B0303020204020204" pitchFamily="34" charset="-52"/>
                    <a:ea typeface="Verdana" panose="020B0604030504040204" pitchFamily="34" charset="0"/>
                    <a:cs typeface="Verdana"/>
                  </a:rPr>
                  <a:t>7</a:t>
                </a:r>
                <a:endParaRPr sz="2400" b="1" dirty="0">
                  <a:solidFill>
                    <a:srgbClr val="FF6611"/>
                  </a:solidFill>
                  <a:latin typeface="Geometria" panose="020B0303020204020204" pitchFamily="34" charset="-52"/>
                  <a:ea typeface="Verdana" panose="020B0604030504040204" pitchFamily="34" charset="0"/>
                  <a:cs typeface="Verdana"/>
                </a:endParaRPr>
              </a:p>
            </p:txBody>
          </p:sp>
        </p:grp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xmlns="" id="{5C8FE909-0EC6-47EC-8448-598BAC8B7683}"/>
              </a:ext>
            </a:extLst>
          </p:cNvPr>
          <p:cNvGrpSpPr/>
          <p:nvPr/>
        </p:nvGrpSpPr>
        <p:grpSpPr>
          <a:xfrm>
            <a:off x="4371552" y="4915268"/>
            <a:ext cx="3515149" cy="2050991"/>
            <a:chOff x="4953000" y="1125910"/>
            <a:chExt cx="4686865" cy="2734654"/>
          </a:xfrm>
        </p:grpSpPr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xmlns="" id="{955447E1-6845-4A2C-B403-B121AE4D9A7A}"/>
                </a:ext>
              </a:extLst>
            </p:cNvPr>
            <p:cNvCxnSpPr>
              <a:cxnSpLocks/>
              <a:stCxn id="49" idx="4"/>
            </p:cNvCxnSpPr>
            <p:nvPr/>
          </p:nvCxnSpPr>
          <p:spPr>
            <a:xfrm>
              <a:off x="5334000" y="1887910"/>
              <a:ext cx="0" cy="1972654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xmlns="" id="{59CA9B4E-047A-45D2-AF9A-1FB396D7D21D}"/>
                </a:ext>
              </a:extLst>
            </p:cNvPr>
            <p:cNvGrpSpPr/>
            <p:nvPr/>
          </p:nvGrpSpPr>
          <p:grpSpPr>
            <a:xfrm>
              <a:off x="4953000" y="1125910"/>
              <a:ext cx="4686865" cy="762000"/>
              <a:chOff x="1143000" y="2514600"/>
              <a:chExt cx="4686865" cy="762000"/>
            </a:xfrm>
          </p:grpSpPr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xmlns="" id="{7B1EDCFE-C272-445A-8E28-F0B1A8C6E45C}"/>
                  </a:ext>
                </a:extLst>
              </p:cNvPr>
              <p:cNvSpPr/>
              <p:nvPr/>
            </p:nvSpPr>
            <p:spPr>
              <a:xfrm>
                <a:off x="2085836" y="2715544"/>
                <a:ext cx="374402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eometria" panose="020B0303020204020204" pitchFamily="34" charset="-52"/>
                  </a:rPr>
                  <a:t>Инструктирование</a:t>
                </a:r>
                <a:endParaRPr lang="ru-RU" sz="1500" dirty="0">
                  <a:latin typeface="Geometria" panose="020B0303020204020204" pitchFamily="34" charset="-52"/>
                </a:endParaRPr>
              </a:p>
            </p:txBody>
          </p:sp>
          <p:sp>
            <p:nvSpPr>
              <p:cNvPr id="49" name="Овал 48">
                <a:extLst>
                  <a:ext uri="{FF2B5EF4-FFF2-40B4-BE49-F238E27FC236}">
                    <a16:creationId xmlns:a16="http://schemas.microsoft.com/office/drawing/2014/main" xmlns="" id="{3254D89B-7EC5-410D-A315-C4EE9174A130}"/>
                  </a:ext>
                </a:extLst>
              </p:cNvPr>
              <p:cNvSpPr/>
              <p:nvPr/>
            </p:nvSpPr>
            <p:spPr>
              <a:xfrm>
                <a:off x="1143000" y="2514600"/>
                <a:ext cx="762000" cy="76200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>
                  <a:latin typeface="Geometria" panose="020B0303020204020204" pitchFamily="34" charset="-52"/>
                </a:endParaRPr>
              </a:p>
            </p:txBody>
          </p:sp>
          <p:sp>
            <p:nvSpPr>
              <p:cNvPr id="50" name="object 25">
                <a:extLst>
                  <a:ext uri="{FF2B5EF4-FFF2-40B4-BE49-F238E27FC236}">
                    <a16:creationId xmlns:a16="http://schemas.microsoft.com/office/drawing/2014/main" xmlns="" id="{061F5582-D168-4B8B-9910-10636E92A957}"/>
                  </a:ext>
                </a:extLst>
              </p:cNvPr>
              <p:cNvSpPr txBox="1"/>
              <p:nvPr/>
            </p:nvSpPr>
            <p:spPr>
              <a:xfrm>
                <a:off x="1378760" y="2651435"/>
                <a:ext cx="338051" cy="508301"/>
              </a:xfrm>
              <a:prstGeom prst="rect">
                <a:avLst/>
              </a:prstGeom>
            </p:spPr>
            <p:txBody>
              <a:bodyPr vert="horz" wrap="square" lIns="0" tIns="8096" rIns="0" bIns="0" rtlCol="0">
                <a:spAutoFit/>
              </a:bodyPr>
              <a:lstStyle/>
              <a:p>
                <a:pPr marL="9525" marR="3810">
                  <a:lnSpc>
                    <a:spcPct val="101200"/>
                  </a:lnSpc>
                  <a:spcBef>
                    <a:spcPts val="64"/>
                  </a:spcBef>
                </a:pPr>
                <a:r>
                  <a:rPr lang="ru-RU" sz="2400" b="1" dirty="0">
                    <a:solidFill>
                      <a:srgbClr val="FF6611"/>
                    </a:solidFill>
                    <a:latin typeface="Geometria" panose="020B0303020204020204" pitchFamily="34" charset="-52"/>
                    <a:ea typeface="Verdana" panose="020B0604030504040204" pitchFamily="34" charset="0"/>
                    <a:cs typeface="Verdana"/>
                  </a:rPr>
                  <a:t>8</a:t>
                </a:r>
                <a:endParaRPr sz="2400" b="1" dirty="0">
                  <a:solidFill>
                    <a:srgbClr val="FF6611"/>
                  </a:solidFill>
                  <a:latin typeface="Geometria" panose="020B0303020204020204" pitchFamily="34" charset="-52"/>
                  <a:ea typeface="Verdana" panose="020B0604030504040204" pitchFamily="34" charset="0"/>
                  <a:cs typeface="Verdan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43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>
            <a:extLst>
              <a:ext uri="{FF2B5EF4-FFF2-40B4-BE49-F238E27FC236}">
                <a16:creationId xmlns:a16="http://schemas.microsoft.com/office/drawing/2014/main" xmlns="" id="{3E8CE665-D794-4C74-9A3E-D93CA8EFC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36563" y="409316"/>
            <a:ext cx="10637290" cy="6316545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xmlns="" id="{20E0881F-048C-446D-A316-E9450D4F382D}"/>
              </a:ext>
            </a:extLst>
          </p:cNvPr>
          <p:cNvSpPr txBox="1"/>
          <p:nvPr/>
        </p:nvSpPr>
        <p:spPr>
          <a:xfrm>
            <a:off x="872974" y="1799256"/>
            <a:ext cx="312752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Этапы пользовательского тестирования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F8A7DC81-B70D-43BA-8FEF-C9284A9B1AC9}"/>
              </a:ext>
            </a:extLst>
          </p:cNvPr>
          <p:cNvGrpSpPr/>
          <p:nvPr/>
        </p:nvGrpSpPr>
        <p:grpSpPr>
          <a:xfrm>
            <a:off x="4371552" y="1701682"/>
            <a:ext cx="3515149" cy="812918"/>
            <a:chOff x="4953000" y="1125910"/>
            <a:chExt cx="4686865" cy="1083890"/>
          </a:xfrm>
        </p:grpSpPr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xmlns="" id="{6DDAEC02-45FE-4958-950F-A6A349DB079A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>
              <a:off x="5334000" y="1887910"/>
              <a:ext cx="0" cy="32189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xmlns="" id="{8CE9A06B-DD9D-4090-8632-4C8F9201E904}"/>
                </a:ext>
              </a:extLst>
            </p:cNvPr>
            <p:cNvGrpSpPr/>
            <p:nvPr/>
          </p:nvGrpSpPr>
          <p:grpSpPr>
            <a:xfrm>
              <a:off x="4953000" y="1125910"/>
              <a:ext cx="4686865" cy="762000"/>
              <a:chOff x="1143000" y="2514600"/>
              <a:chExt cx="4686865" cy="762000"/>
            </a:xfrm>
          </p:grpSpPr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xmlns="" id="{12817148-B773-4F56-A559-7CEF0D42DF9D}"/>
                  </a:ext>
                </a:extLst>
              </p:cNvPr>
              <p:cNvSpPr/>
              <p:nvPr/>
            </p:nvSpPr>
            <p:spPr>
              <a:xfrm>
                <a:off x="2085836" y="2684091"/>
                <a:ext cx="374402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eometria "/>
                  </a:rPr>
                  <a:t>Тестирование</a:t>
                </a:r>
                <a:endParaRPr lang="ru-RU" sz="1500" dirty="0">
                  <a:latin typeface="Geometria "/>
                </a:endParaRP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xmlns="" id="{012C9814-6687-4437-8A0E-9B7BB78ABAB2}"/>
                  </a:ext>
                </a:extLst>
              </p:cNvPr>
              <p:cNvSpPr/>
              <p:nvPr/>
            </p:nvSpPr>
            <p:spPr>
              <a:xfrm>
                <a:off x="1143000" y="2514600"/>
                <a:ext cx="762000" cy="76200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/>
              </a:p>
            </p:txBody>
          </p:sp>
          <p:sp>
            <p:nvSpPr>
              <p:cNvPr id="16" name="object 25">
                <a:extLst>
                  <a:ext uri="{FF2B5EF4-FFF2-40B4-BE49-F238E27FC236}">
                    <a16:creationId xmlns:a16="http://schemas.microsoft.com/office/drawing/2014/main" xmlns="" id="{AD1CC986-1754-4D41-8FC0-A16D9DB29F6A}"/>
                  </a:ext>
                </a:extLst>
              </p:cNvPr>
              <p:cNvSpPr txBox="1"/>
              <p:nvPr/>
            </p:nvSpPr>
            <p:spPr>
              <a:xfrm>
                <a:off x="1394600" y="2675059"/>
                <a:ext cx="338051" cy="508301"/>
              </a:xfrm>
              <a:prstGeom prst="rect">
                <a:avLst/>
              </a:prstGeom>
            </p:spPr>
            <p:txBody>
              <a:bodyPr vert="horz" wrap="square" lIns="0" tIns="8096" rIns="0" bIns="0" rtlCol="0">
                <a:spAutoFit/>
              </a:bodyPr>
              <a:lstStyle/>
              <a:p>
                <a:pPr marL="9525" marR="3810">
                  <a:lnSpc>
                    <a:spcPct val="101200"/>
                  </a:lnSpc>
                  <a:spcBef>
                    <a:spcPts val="64"/>
                  </a:spcBef>
                </a:pPr>
                <a:r>
                  <a:rPr lang="ru-RU" sz="2400" b="1" dirty="0">
                    <a:solidFill>
                      <a:srgbClr val="FF6611"/>
                    </a:solidFill>
                    <a:latin typeface="Geometria" panose="020B0503020204020204" pitchFamily="34" charset="-52"/>
                    <a:ea typeface="Verdana" panose="020B0604030504040204" pitchFamily="34" charset="0"/>
                    <a:cs typeface="Verdana"/>
                  </a:rPr>
                  <a:t>9</a:t>
                </a:r>
                <a:endParaRPr sz="2400" b="1" dirty="0">
                  <a:solidFill>
                    <a:srgbClr val="FF6611"/>
                  </a:solidFill>
                  <a:latin typeface="Geometria" panose="020B0503020204020204" pitchFamily="34" charset="-52"/>
                  <a:ea typeface="Verdana" panose="020B0604030504040204" pitchFamily="34" charset="0"/>
                  <a:cs typeface="Verdana"/>
                </a:endParaRPr>
              </a:p>
            </p:txBody>
          </p:sp>
        </p:grp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xmlns="" id="{110782BB-3BD2-4C38-A29B-147EC4DB7C8E}"/>
              </a:ext>
            </a:extLst>
          </p:cNvPr>
          <p:cNvGrpSpPr/>
          <p:nvPr/>
        </p:nvGrpSpPr>
        <p:grpSpPr>
          <a:xfrm>
            <a:off x="4371551" y="2546544"/>
            <a:ext cx="4629149" cy="831715"/>
            <a:chOff x="4953000" y="1100847"/>
            <a:chExt cx="6172198" cy="1108953"/>
          </a:xfrm>
        </p:grpSpPr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xmlns="" id="{99861A2D-BABA-42A4-8B1A-20557AEC67D3}"/>
                </a:ext>
              </a:extLst>
            </p:cNvPr>
            <p:cNvCxnSpPr>
              <a:cxnSpLocks/>
              <a:stCxn id="37" idx="4"/>
            </p:cNvCxnSpPr>
            <p:nvPr/>
          </p:nvCxnSpPr>
          <p:spPr>
            <a:xfrm>
              <a:off x="5334000" y="1887910"/>
              <a:ext cx="0" cy="32189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xmlns="" id="{4A3C1ECE-A864-4BAC-A557-F305C426D2B3}"/>
                </a:ext>
              </a:extLst>
            </p:cNvPr>
            <p:cNvGrpSpPr/>
            <p:nvPr/>
          </p:nvGrpSpPr>
          <p:grpSpPr>
            <a:xfrm>
              <a:off x="4953000" y="1100847"/>
              <a:ext cx="6172198" cy="1046440"/>
              <a:chOff x="1143000" y="2489537"/>
              <a:chExt cx="6172198" cy="1046440"/>
            </a:xfrm>
          </p:grpSpPr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xmlns="" id="{04606214-BD19-4D83-BD7C-A7D6DFA383E9}"/>
                  </a:ext>
                </a:extLst>
              </p:cNvPr>
              <p:cNvSpPr/>
              <p:nvPr/>
            </p:nvSpPr>
            <p:spPr>
              <a:xfrm>
                <a:off x="2085836" y="2489537"/>
                <a:ext cx="5229362" cy="104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eometria "/>
                  </a:rPr>
                  <a:t>Заполнение анкеты после тестирования </a:t>
                </a:r>
                <a:r>
                  <a:rPr lang="ru-RU" sz="1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eometria "/>
                  </a:rPr>
                  <a:t>либо прямо во время тестирования</a:t>
                </a:r>
              </a:p>
            </p:txBody>
          </p:sp>
          <p:sp>
            <p:nvSpPr>
              <p:cNvPr id="37" name="Овал 36">
                <a:extLst>
                  <a:ext uri="{FF2B5EF4-FFF2-40B4-BE49-F238E27FC236}">
                    <a16:creationId xmlns:a16="http://schemas.microsoft.com/office/drawing/2014/main" xmlns="" id="{D4FEDE11-8766-4FD4-91FA-A5370E5AEAE6}"/>
                  </a:ext>
                </a:extLst>
              </p:cNvPr>
              <p:cNvSpPr/>
              <p:nvPr/>
            </p:nvSpPr>
            <p:spPr>
              <a:xfrm>
                <a:off x="1143000" y="2514600"/>
                <a:ext cx="762000" cy="76200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/>
              </a:p>
            </p:txBody>
          </p:sp>
          <p:sp>
            <p:nvSpPr>
              <p:cNvPr id="38" name="object 25">
                <a:extLst>
                  <a:ext uri="{FF2B5EF4-FFF2-40B4-BE49-F238E27FC236}">
                    <a16:creationId xmlns:a16="http://schemas.microsoft.com/office/drawing/2014/main" xmlns="" id="{5C04A73D-44AD-4E87-8D3A-75586BED9D8E}"/>
                  </a:ext>
                </a:extLst>
              </p:cNvPr>
              <p:cNvSpPr txBox="1"/>
              <p:nvPr/>
            </p:nvSpPr>
            <p:spPr>
              <a:xfrm>
                <a:off x="1334065" y="2675060"/>
                <a:ext cx="493521" cy="508301"/>
              </a:xfrm>
              <a:prstGeom prst="rect">
                <a:avLst/>
              </a:prstGeom>
            </p:spPr>
            <p:txBody>
              <a:bodyPr vert="horz" wrap="square" lIns="0" tIns="8096" rIns="0" bIns="0" rtlCol="0">
                <a:spAutoFit/>
              </a:bodyPr>
              <a:lstStyle/>
              <a:p>
                <a:pPr marL="9525" marR="3810">
                  <a:lnSpc>
                    <a:spcPct val="101200"/>
                  </a:lnSpc>
                  <a:spcBef>
                    <a:spcPts val="64"/>
                  </a:spcBef>
                </a:pPr>
                <a:r>
                  <a:rPr lang="ru-RU" sz="2400" b="1" dirty="0">
                    <a:solidFill>
                      <a:srgbClr val="FF6611"/>
                    </a:solidFill>
                    <a:latin typeface="Geometria" panose="020B0503020204020204" pitchFamily="34" charset="-52"/>
                    <a:ea typeface="Verdana" panose="020B0604030504040204" pitchFamily="34" charset="0"/>
                    <a:cs typeface="Verdana"/>
                  </a:rPr>
                  <a:t>10</a:t>
                </a:r>
                <a:endParaRPr sz="2400" b="1" dirty="0">
                  <a:solidFill>
                    <a:srgbClr val="FF6611"/>
                  </a:solidFill>
                  <a:latin typeface="Geometria" panose="020B0503020204020204" pitchFamily="34" charset="-52"/>
                  <a:ea typeface="Verdana" panose="020B0604030504040204" pitchFamily="34" charset="0"/>
                  <a:cs typeface="Verdana"/>
                </a:endParaRPr>
              </a:p>
            </p:txBody>
          </p:sp>
        </p:grp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xmlns="" id="{29B981F9-F047-4960-9F12-0A26B7E127AC}"/>
              </a:ext>
            </a:extLst>
          </p:cNvPr>
          <p:cNvGrpSpPr/>
          <p:nvPr/>
        </p:nvGrpSpPr>
        <p:grpSpPr>
          <a:xfrm>
            <a:off x="4371552" y="3447244"/>
            <a:ext cx="3515149" cy="874621"/>
            <a:chOff x="4953000" y="1125910"/>
            <a:chExt cx="4686865" cy="1166161"/>
          </a:xfrm>
        </p:grpSpPr>
        <p:cxnSp>
          <p:nvCxnSpPr>
            <p:cNvPr id="40" name="Прямая со стрелкой 39">
              <a:extLst>
                <a:ext uri="{FF2B5EF4-FFF2-40B4-BE49-F238E27FC236}">
                  <a16:creationId xmlns:a16="http://schemas.microsoft.com/office/drawing/2014/main" xmlns="" id="{3D0C4683-4063-4CE5-91AE-5CF4E3E6880B}"/>
                </a:ext>
              </a:extLst>
            </p:cNvPr>
            <p:cNvCxnSpPr>
              <a:cxnSpLocks/>
              <a:stCxn id="43" idx="4"/>
            </p:cNvCxnSpPr>
            <p:nvPr/>
          </p:nvCxnSpPr>
          <p:spPr>
            <a:xfrm>
              <a:off x="5334000" y="1887910"/>
              <a:ext cx="0" cy="32189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headEnd type="none" w="med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Группа 40">
              <a:extLst>
                <a:ext uri="{FF2B5EF4-FFF2-40B4-BE49-F238E27FC236}">
                  <a16:creationId xmlns:a16="http://schemas.microsoft.com/office/drawing/2014/main" xmlns="" id="{88EDE547-4B2B-4DBA-BAEF-6FD190F14A9C}"/>
                </a:ext>
              </a:extLst>
            </p:cNvPr>
            <p:cNvGrpSpPr/>
            <p:nvPr/>
          </p:nvGrpSpPr>
          <p:grpSpPr>
            <a:xfrm>
              <a:off x="4953000" y="1125910"/>
              <a:ext cx="4686865" cy="1166161"/>
              <a:chOff x="1143000" y="2514600"/>
              <a:chExt cx="4686865" cy="1166161"/>
            </a:xfrm>
          </p:grpSpPr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xmlns="" id="{BE5EB714-5B71-4305-AC6A-7E02EE981DA9}"/>
                  </a:ext>
                </a:extLst>
              </p:cNvPr>
              <p:cNvSpPr/>
              <p:nvPr/>
            </p:nvSpPr>
            <p:spPr>
              <a:xfrm>
                <a:off x="2085836" y="2541657"/>
                <a:ext cx="3744029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eometria "/>
                  </a:rPr>
                  <a:t>Анализ полученных данных</a:t>
                </a:r>
                <a:endParaRPr lang="ru-RU" sz="1500" dirty="0">
                  <a:latin typeface="Geometria "/>
                </a:endParaRPr>
              </a:p>
            </p:txBody>
          </p:sp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xmlns="" id="{86966190-DF81-4DDB-840A-020B7E1A51A3}"/>
                  </a:ext>
                </a:extLst>
              </p:cNvPr>
              <p:cNvSpPr/>
              <p:nvPr/>
            </p:nvSpPr>
            <p:spPr>
              <a:xfrm>
                <a:off x="1143000" y="2514600"/>
                <a:ext cx="762000" cy="762000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350"/>
              </a:p>
            </p:txBody>
          </p:sp>
          <p:sp>
            <p:nvSpPr>
              <p:cNvPr id="44" name="object 25">
                <a:extLst>
                  <a:ext uri="{FF2B5EF4-FFF2-40B4-BE49-F238E27FC236}">
                    <a16:creationId xmlns:a16="http://schemas.microsoft.com/office/drawing/2014/main" xmlns="" id="{F16FE97A-7FA4-4513-9320-8690DCD0074A}"/>
                  </a:ext>
                </a:extLst>
              </p:cNvPr>
              <p:cNvSpPr txBox="1"/>
              <p:nvPr/>
            </p:nvSpPr>
            <p:spPr>
              <a:xfrm>
                <a:off x="1359431" y="2675059"/>
                <a:ext cx="338051" cy="1005702"/>
              </a:xfrm>
              <a:prstGeom prst="rect">
                <a:avLst/>
              </a:prstGeom>
            </p:spPr>
            <p:txBody>
              <a:bodyPr vert="horz" wrap="square" lIns="0" tIns="8096" rIns="0" bIns="0" rtlCol="0">
                <a:spAutoFit/>
              </a:bodyPr>
              <a:lstStyle/>
              <a:p>
                <a:pPr marL="9525" marR="3810">
                  <a:lnSpc>
                    <a:spcPct val="101200"/>
                  </a:lnSpc>
                  <a:spcBef>
                    <a:spcPts val="64"/>
                  </a:spcBef>
                </a:pPr>
                <a:r>
                  <a:rPr lang="ru-RU" sz="2400" b="1" dirty="0">
                    <a:solidFill>
                      <a:srgbClr val="FF6611"/>
                    </a:solidFill>
                    <a:latin typeface="Geometria" panose="020B0503020204020204" pitchFamily="34" charset="-52"/>
                    <a:ea typeface="Verdana" panose="020B0604030504040204" pitchFamily="34" charset="0"/>
                    <a:cs typeface="Verdana"/>
                  </a:rPr>
                  <a:t>11</a:t>
                </a:r>
                <a:endParaRPr sz="2400" b="1" dirty="0">
                  <a:solidFill>
                    <a:srgbClr val="FF6611"/>
                  </a:solidFill>
                  <a:latin typeface="Geometria" panose="020B0503020204020204" pitchFamily="34" charset="-52"/>
                  <a:ea typeface="Verdana" panose="020B0604030504040204" pitchFamily="34" charset="0"/>
                  <a:cs typeface="Verdana"/>
                </a:endParaRPr>
              </a:p>
            </p:txBody>
          </p:sp>
        </p:grp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xmlns="" id="{59CA9B4E-047A-45D2-AF9A-1FB396D7D21D}"/>
              </a:ext>
            </a:extLst>
          </p:cNvPr>
          <p:cNvGrpSpPr/>
          <p:nvPr/>
        </p:nvGrpSpPr>
        <p:grpSpPr>
          <a:xfrm>
            <a:off x="4371552" y="4343401"/>
            <a:ext cx="3515149" cy="874621"/>
            <a:chOff x="1143000" y="2514600"/>
            <a:chExt cx="4686865" cy="1166161"/>
          </a:xfrm>
        </p:grpSpPr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xmlns="" id="{7B1EDCFE-C272-445A-8E28-F0B1A8C6E45C}"/>
                </a:ext>
              </a:extLst>
            </p:cNvPr>
            <p:cNvSpPr/>
            <p:nvPr/>
          </p:nvSpPr>
          <p:spPr>
            <a:xfrm>
              <a:off x="2085836" y="2541657"/>
              <a:ext cx="374402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eometria "/>
                </a:rPr>
                <a:t>Определение проблем </a:t>
              </a:r>
              <a:br>
                <a:rPr lang="ru-RU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eometria "/>
                </a:rPr>
              </a:br>
              <a:r>
                <a:rPr lang="ru-RU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eometria "/>
                </a:rPr>
                <a:t>и выбор решений</a:t>
              </a:r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xmlns="" id="{3254D89B-7EC5-410D-A315-C4EE9174A130}"/>
                </a:ext>
              </a:extLst>
            </p:cNvPr>
            <p:cNvSpPr/>
            <p:nvPr/>
          </p:nvSpPr>
          <p:spPr>
            <a:xfrm>
              <a:off x="1143000" y="2514600"/>
              <a:ext cx="762000" cy="762000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/>
            </a:p>
          </p:txBody>
        </p:sp>
        <p:sp>
          <p:nvSpPr>
            <p:cNvPr id="50" name="object 25">
              <a:extLst>
                <a:ext uri="{FF2B5EF4-FFF2-40B4-BE49-F238E27FC236}">
                  <a16:creationId xmlns:a16="http://schemas.microsoft.com/office/drawing/2014/main" xmlns="" id="{061F5582-D168-4B8B-9910-10636E92A957}"/>
                </a:ext>
              </a:extLst>
            </p:cNvPr>
            <p:cNvSpPr txBox="1"/>
            <p:nvPr/>
          </p:nvSpPr>
          <p:spPr>
            <a:xfrm>
              <a:off x="1316480" y="2675059"/>
              <a:ext cx="458351" cy="1005702"/>
            </a:xfrm>
            <a:prstGeom prst="rect">
              <a:avLst/>
            </a:prstGeom>
          </p:spPr>
          <p:txBody>
            <a:bodyPr vert="horz" wrap="square" lIns="0" tIns="8096" rIns="0" bIns="0" rtlCol="0">
              <a:spAutoFit/>
            </a:bodyPr>
            <a:lstStyle/>
            <a:p>
              <a:pPr marL="9525" marR="3810">
                <a:lnSpc>
                  <a:spcPct val="101200"/>
                </a:lnSpc>
                <a:spcBef>
                  <a:spcPts val="64"/>
                </a:spcBef>
              </a:pPr>
              <a:r>
                <a:rPr lang="ru-RU" sz="2400" b="1" dirty="0">
                  <a:solidFill>
                    <a:srgbClr val="FF6611"/>
                  </a:solidFill>
                  <a:latin typeface="Geometria" panose="020B0503020204020204" pitchFamily="34" charset="-52"/>
                  <a:ea typeface="Verdana" panose="020B0604030504040204" pitchFamily="34" charset="0"/>
                  <a:cs typeface="Verdana"/>
                </a:rPr>
                <a:t>12</a:t>
              </a:r>
              <a:endParaRPr sz="2400" b="1" dirty="0">
                <a:solidFill>
                  <a:srgbClr val="FF6611"/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51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8A1A5463-DFAA-4A09-BE6E-82C528C82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-342900" y="419329"/>
            <a:ext cx="9486900" cy="5581421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xmlns="" id="{20E0881F-048C-446D-A316-E9450D4F382D}"/>
              </a:ext>
            </a:extLst>
          </p:cNvPr>
          <p:cNvSpPr txBox="1"/>
          <p:nvPr/>
        </p:nvSpPr>
        <p:spPr>
          <a:xfrm>
            <a:off x="872974" y="1799256"/>
            <a:ext cx="364102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Как измерить удобство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xmlns="" id="{69DFBA73-E360-4D46-ABE4-C5081DEA5E54}"/>
              </a:ext>
            </a:extLst>
          </p:cNvPr>
          <p:cNvSpPr/>
          <p:nvPr/>
        </p:nvSpPr>
        <p:spPr>
          <a:xfrm>
            <a:off x="813289" y="2413541"/>
            <a:ext cx="20002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Выдаем задание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xmlns="" id="{FCA2F53F-C7D2-408E-BA97-902FB2AF1997}"/>
              </a:ext>
            </a:extLst>
          </p:cNvPr>
          <p:cNvSpPr/>
          <p:nvPr/>
        </p:nvSpPr>
        <p:spPr>
          <a:xfrm>
            <a:off x="817685" y="2713624"/>
            <a:ext cx="3525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Пожалуйста, изучите информацию на экране. </a:t>
            </a:r>
            <a:br>
              <a:rPr lang="ru-RU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</a:br>
            <a:r>
              <a:rPr lang="ru-RU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После я задам несколько вопросов о том, как по-вашему работает создание запроса. </a:t>
            </a:r>
          </a:p>
          <a:p>
            <a:r>
              <a:rPr lang="ru-RU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Вы можете нажимать куда угодно.</a:t>
            </a:r>
            <a:endParaRPr lang="ru-RU" sz="1350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xmlns="" id="{F16D5FAA-B5F9-44D4-93EE-4DD0BD0ACFD5}"/>
              </a:ext>
            </a:extLst>
          </p:cNvPr>
          <p:cNvSpPr/>
          <p:nvPr/>
        </p:nvSpPr>
        <p:spPr>
          <a:xfrm>
            <a:off x="813289" y="4333269"/>
            <a:ext cx="261571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Контрольный вопрос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C2D2580A-74CA-4A56-B8FB-A2661A60C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1" r="20526"/>
          <a:stretch/>
        </p:blipFill>
        <p:spPr>
          <a:xfrm>
            <a:off x="4800602" y="2575230"/>
            <a:ext cx="4302629" cy="2621609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995EC832-936B-47EA-8D8A-5E3354EACCD5}"/>
              </a:ext>
            </a:extLst>
          </p:cNvPr>
          <p:cNvSpPr/>
          <p:nvPr/>
        </p:nvSpPr>
        <p:spPr>
          <a:xfrm>
            <a:off x="817685" y="4630847"/>
            <a:ext cx="35257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Как бы вы объяснили последовательность действий новому сотруднику?</a:t>
            </a:r>
          </a:p>
          <a:p>
            <a:r>
              <a:rPr lang="ru-RU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Вы можете нажимать куда угодно.</a:t>
            </a:r>
            <a:endParaRPr lang="ru-RU" sz="1350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4314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8A1A5463-DFAA-4A09-BE6E-82C528C82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-342900" y="419329"/>
            <a:ext cx="9486900" cy="5581421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xmlns="" id="{20E0881F-048C-446D-A316-E9450D4F382D}"/>
              </a:ext>
            </a:extLst>
          </p:cNvPr>
          <p:cNvSpPr txBox="1"/>
          <p:nvPr/>
        </p:nvSpPr>
        <p:spPr>
          <a:xfrm>
            <a:off x="872974" y="1799256"/>
            <a:ext cx="364102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Как фиксировать?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xmlns="" id="{69DFBA73-E360-4D46-ABE4-C5081DEA5E54}"/>
              </a:ext>
            </a:extLst>
          </p:cNvPr>
          <p:cNvSpPr/>
          <p:nvPr/>
        </p:nvSpPr>
        <p:spPr>
          <a:xfrm>
            <a:off x="813289" y="2413541"/>
            <a:ext cx="295861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Проявления в поведении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xmlns="" id="{F16D5FAA-B5F9-44D4-93EE-4DD0BD0ACFD5}"/>
              </a:ext>
            </a:extLst>
          </p:cNvPr>
          <p:cNvSpPr/>
          <p:nvPr/>
        </p:nvSpPr>
        <p:spPr>
          <a:xfrm>
            <a:off x="813289" y="4443368"/>
            <a:ext cx="295861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Проявления в интерфейсе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B69D72E3-42B0-4942-A57C-EE2A8E963045}"/>
              </a:ext>
            </a:extLst>
          </p:cNvPr>
          <p:cNvSpPr/>
          <p:nvPr/>
        </p:nvSpPr>
        <p:spPr>
          <a:xfrm>
            <a:off x="813288" y="2770629"/>
            <a:ext cx="34340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strike="sngStrike" dirty="0">
                <a:solidFill>
                  <a:schemeClr val="bg1">
                    <a:lumMod val="65000"/>
                  </a:schemeClr>
                </a:solidFill>
                <a:latin typeface="Geometria" panose="020B0303020204020204" pitchFamily="34" charset="-52"/>
              </a:rPr>
              <a:t>Пользователи не понимают как сделать пожертвование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94777A9D-9A3C-42AC-B0F6-A736C8C1A0C1}"/>
              </a:ext>
            </a:extLst>
          </p:cNvPr>
          <p:cNvSpPr/>
          <p:nvPr/>
        </p:nvSpPr>
        <p:spPr>
          <a:xfrm>
            <a:off x="813288" y="3308643"/>
            <a:ext cx="32004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Большинство пользователей пытались посмотреть информацию о конкретной акции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FE078D07-D872-460A-91CA-067711F13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317" y="2501784"/>
            <a:ext cx="4896683" cy="255696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F0640AB4-74F3-4168-B077-51317FB117FB}"/>
              </a:ext>
            </a:extLst>
          </p:cNvPr>
          <p:cNvSpPr/>
          <p:nvPr/>
        </p:nvSpPr>
        <p:spPr>
          <a:xfrm>
            <a:off x="813288" y="4793287"/>
            <a:ext cx="3200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Яркие баннеры отвлекают внимание от основной цели</a:t>
            </a:r>
          </a:p>
        </p:txBody>
      </p:sp>
    </p:spTree>
    <p:extLst>
      <p:ext uri="{BB962C8B-B14F-4D97-AF65-F5344CB8AC3E}">
        <p14:creationId xmlns:p14="http://schemas.microsoft.com/office/powerpoint/2010/main" val="29982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1B45B37-C36E-4ACC-9E87-44E69E674E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1" r="22048" b="44099"/>
          <a:stretch/>
        </p:blipFill>
        <p:spPr>
          <a:xfrm flipV="1">
            <a:off x="-628650" y="736770"/>
            <a:ext cx="9772649" cy="5384456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963891" y="2142178"/>
            <a:ext cx="5894110" cy="1246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Взаимодействие </a:t>
            </a:r>
          </a:p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с пользователями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xmlns="" id="{5AB9F6E4-3777-4CBA-B5E2-81C1B389E3C6}"/>
              </a:ext>
            </a:extLst>
          </p:cNvPr>
          <p:cNvSpPr/>
          <p:nvPr/>
        </p:nvSpPr>
        <p:spPr>
          <a:xfrm rot="20700000">
            <a:off x="2579422" y="3834695"/>
            <a:ext cx="7050977" cy="2754044"/>
          </a:xfrm>
          <a:prstGeom prst="ellipse">
            <a:avLst/>
          </a:prstGeom>
          <a:noFill/>
          <a:ln w="9525">
            <a:solidFill>
              <a:schemeClr val="bg1">
                <a:alpha val="8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xmlns="" id="{E44CAB21-AD8F-470A-A1B8-3C4D85834871}"/>
              </a:ext>
            </a:extLst>
          </p:cNvPr>
          <p:cNvSpPr/>
          <p:nvPr/>
        </p:nvSpPr>
        <p:spPr>
          <a:xfrm rot="20700000">
            <a:off x="2897846" y="4515544"/>
            <a:ext cx="5231134" cy="1834934"/>
          </a:xfrm>
          <a:prstGeom prst="ellipse">
            <a:avLst/>
          </a:prstGeom>
          <a:noFill/>
          <a:ln w="9525">
            <a:solidFill>
              <a:schemeClr val="bg1">
                <a:alpha val="8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421390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824BB7B7-B6A3-484C-8D52-4D2728EA1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600075"/>
            <a:ext cx="9849986" cy="5400675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4057650"/>
            <a:ext cx="6469529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Экспертная </a:t>
            </a:r>
          </a:p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оценка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77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B3022D3E-6E48-42B1-8646-880FEA640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5825" y="857250"/>
            <a:ext cx="9959825" cy="5460899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Приемо-сдаточные испытания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xmlns="" id="{0E74D0F1-5E6F-4892-BCA4-6E45E4F768E1}"/>
              </a:ext>
            </a:extLst>
          </p:cNvPr>
          <p:cNvSpPr txBox="1"/>
          <p:nvPr/>
        </p:nvSpPr>
        <p:spPr>
          <a:xfrm>
            <a:off x="885825" y="2534425"/>
            <a:ext cx="4826260" cy="1744645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+mj-lt"/>
              <a:buAutoNum type="arabicPeriod"/>
            </a:pPr>
            <a:r>
              <a:rPr lang="ru-RU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Сколько времени потребуется, чтобы разобраться в системе?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+mj-lt"/>
              <a:buAutoNum type="arabicPeriod"/>
            </a:pPr>
            <a:r>
              <a:rPr lang="ru-RU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Как вы это делаете в реальной жизни?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+mj-lt"/>
              <a:buAutoNum type="arabicPeriod"/>
            </a:pPr>
            <a:r>
              <a:rPr lang="ru-RU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Что непонятно?</a:t>
            </a:r>
          </a:p>
        </p:txBody>
      </p:sp>
    </p:spTree>
    <p:extLst>
      <p:ext uri="{BB962C8B-B14F-4D97-AF65-F5344CB8AC3E}">
        <p14:creationId xmlns:p14="http://schemas.microsoft.com/office/powerpoint/2010/main" val="208244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62E2621A-2817-4846-9A06-8F844C27D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1" y="828675"/>
            <a:ext cx="9793090" cy="537210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Демо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.</a:t>
            </a:r>
          </a:p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В роли наблюдателя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xmlns="" id="{9A010F9A-3242-4370-BD1A-D2F7AA187C53}"/>
              </a:ext>
            </a:extLst>
          </p:cNvPr>
          <p:cNvSpPr txBox="1"/>
          <p:nvPr/>
        </p:nvSpPr>
        <p:spPr>
          <a:xfrm>
            <a:off x="888741" y="2933123"/>
            <a:ext cx="6453763" cy="1384546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Фиксируем клики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«Я думал, а теперь не думаю»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«Мне нравится»</a:t>
            </a:r>
          </a:p>
        </p:txBody>
      </p:sp>
    </p:spTree>
    <p:extLst>
      <p:ext uri="{BB962C8B-B14F-4D97-AF65-F5344CB8AC3E}">
        <p14:creationId xmlns:p14="http://schemas.microsoft.com/office/powerpoint/2010/main" val="29093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xmlns="" id="{02C9DB58-4D59-4CF2-8D01-DAAB5D3F8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670"/>
            <a:ext cx="9144000" cy="573524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571070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Виды ограничений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xmlns="" id="{647D29F1-537B-4A1A-9736-70C3C5B1AEB1}"/>
              </a:ext>
            </a:extLst>
          </p:cNvPr>
          <p:cNvSpPr txBox="1"/>
          <p:nvPr/>
        </p:nvSpPr>
        <p:spPr>
          <a:xfrm>
            <a:off x="4882790" y="2638144"/>
            <a:ext cx="4032611" cy="2772618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Зрительные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Слуховые 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Речевые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Физические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Когнитивные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Языковые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xmlns="" id="{3B75BCF8-AC10-4E46-80A7-2035187D8CB9}"/>
              </a:ext>
            </a:extLst>
          </p:cNvPr>
          <p:cNvSpPr txBox="1"/>
          <p:nvPr/>
        </p:nvSpPr>
        <p:spPr>
          <a:xfrm>
            <a:off x="872974" y="3080905"/>
            <a:ext cx="4032611" cy="1384546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Временные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Постоянные</a:t>
            </a:r>
          </a:p>
          <a:p>
            <a:pPr marL="17145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</a:pPr>
            <a:endParaRPr lang="ru-RU" dirty="0">
              <a:solidFill>
                <a:srgbClr val="404040"/>
              </a:solidFill>
              <a:latin typeface="Geometria" panose="020B0303020204020204" pitchFamily="34" charset="-52"/>
              <a:ea typeface="Verdana" panose="020B0604030504040204" pitchFamily="34" charset="0"/>
              <a:cs typeface="Verdana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xmlns="" id="{7C07057F-DF05-44BE-8F08-BE379927AA0E}"/>
              </a:ext>
            </a:extLst>
          </p:cNvPr>
          <p:cNvCxnSpPr>
            <a:cxnSpLocks/>
          </p:cNvCxnSpPr>
          <p:nvPr/>
        </p:nvCxnSpPr>
        <p:spPr>
          <a:xfrm>
            <a:off x="1885950" y="2435388"/>
            <a:ext cx="0" cy="65071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xmlns="" id="{39C500D3-6AD7-4054-B19D-454A898A111C}"/>
              </a:ext>
            </a:extLst>
          </p:cNvPr>
          <p:cNvCxnSpPr>
            <a:cxnSpLocks/>
          </p:cNvCxnSpPr>
          <p:nvPr/>
        </p:nvCxnSpPr>
        <p:spPr>
          <a:xfrm>
            <a:off x="4000500" y="2435388"/>
            <a:ext cx="571500" cy="43965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xmlns="" id="{69D62A23-C365-4F4D-93BE-763EF2DCB6E5}"/>
              </a:ext>
            </a:extLst>
          </p:cNvPr>
          <p:cNvCxnSpPr>
            <a:cxnSpLocks/>
          </p:cNvCxnSpPr>
          <p:nvPr/>
        </p:nvCxnSpPr>
        <p:spPr>
          <a:xfrm flipH="1">
            <a:off x="872974" y="2312789"/>
            <a:ext cx="295607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E637B91-A197-4157-AA26-925CA7FAC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91" y="850513"/>
            <a:ext cx="9487841" cy="5204653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238457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Демо.</a:t>
            </a:r>
          </a:p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В роли ведущего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xmlns="" id="{9A010F9A-3242-4370-BD1A-D2F7AA187C53}"/>
              </a:ext>
            </a:extLst>
          </p:cNvPr>
          <p:cNvSpPr txBox="1"/>
          <p:nvPr/>
        </p:nvSpPr>
        <p:spPr>
          <a:xfrm>
            <a:off x="2686051" y="1714500"/>
            <a:ext cx="4000500" cy="2362250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«Как бы вы восприняли эту информацию если бы меня здесь не было?»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«Попробуйте вспомнить функционал, который вам больше всего понравился?»</a:t>
            </a:r>
          </a:p>
        </p:txBody>
      </p:sp>
    </p:spTree>
    <p:extLst>
      <p:ext uri="{BB962C8B-B14F-4D97-AF65-F5344CB8AC3E}">
        <p14:creationId xmlns:p14="http://schemas.microsoft.com/office/powerpoint/2010/main" val="99764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1B45B37-C36E-4ACC-9E87-44E69E674E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1" r="22048" b="44099"/>
          <a:stretch/>
        </p:blipFill>
        <p:spPr>
          <a:xfrm flipV="1">
            <a:off x="-628650" y="736770"/>
            <a:ext cx="9772649" cy="5384456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963891" y="2142177"/>
            <a:ext cx="5894110" cy="6232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Инструменты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xmlns="" id="{E44CAB21-AD8F-470A-A1B8-3C4D85834871}"/>
              </a:ext>
            </a:extLst>
          </p:cNvPr>
          <p:cNvSpPr/>
          <p:nvPr/>
        </p:nvSpPr>
        <p:spPr>
          <a:xfrm rot="1800000">
            <a:off x="4061803" y="-407595"/>
            <a:ext cx="9054098" cy="4042851"/>
          </a:xfrm>
          <a:prstGeom prst="ellipse">
            <a:avLst/>
          </a:prstGeom>
          <a:noFill/>
          <a:ln w="9525">
            <a:solidFill>
              <a:schemeClr val="bg1">
                <a:alpha val="8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xmlns="" id="{4AF92358-95A5-42A2-B32C-C9859AC46CCD}"/>
              </a:ext>
            </a:extLst>
          </p:cNvPr>
          <p:cNvSpPr/>
          <p:nvPr/>
        </p:nvSpPr>
        <p:spPr>
          <a:xfrm rot="1784062">
            <a:off x="6088202" y="1678044"/>
            <a:ext cx="5231134" cy="1834934"/>
          </a:xfrm>
          <a:prstGeom prst="ellipse">
            <a:avLst/>
          </a:prstGeom>
          <a:noFill/>
          <a:ln w="9525">
            <a:solidFill>
              <a:schemeClr val="bg1">
                <a:alpha val="8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21A3CE7A-70E2-4010-A8E1-51F9B1C529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9900000">
            <a:off x="3314784" y="3007789"/>
            <a:ext cx="5240345" cy="5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1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082411F-16EA-4FF0-87A3-15EE70038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-342900" y="419329"/>
            <a:ext cx="9486900" cy="5581421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Какими инструментами пользоваться?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xmlns="" id="{0E74D0F1-5E6F-4892-BCA4-6E45E4F768E1}"/>
              </a:ext>
            </a:extLst>
          </p:cNvPr>
          <p:cNvSpPr txBox="1"/>
          <p:nvPr/>
        </p:nvSpPr>
        <p:spPr>
          <a:xfrm>
            <a:off x="888741" y="2400300"/>
            <a:ext cx="5283460" cy="2892138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r>
              <a:rPr lang="ru-RU" sz="1650" dirty="0">
                <a:latin typeface="Geometria" panose="020B0303020204020204" pitchFamily="34" charset="-52"/>
              </a:rPr>
              <a:t>Ведение проекта</a:t>
            </a:r>
          </a:p>
          <a:p>
            <a:r>
              <a:rPr lang="en-US" sz="1650" dirty="0">
                <a:solidFill>
                  <a:srgbClr val="FF6611"/>
                </a:solidFill>
                <a:latin typeface="Geometria" panose="020B0303020204020204" pitchFamily="34" charset="-52"/>
              </a:rPr>
              <a:t>Trello, Notion</a:t>
            </a:r>
            <a:r>
              <a:rPr lang="ru-RU" sz="1650" dirty="0">
                <a:solidFill>
                  <a:srgbClr val="FF6611"/>
                </a:solidFill>
                <a:latin typeface="Geometria" panose="020B0303020204020204" pitchFamily="34" charset="-52"/>
              </a:rPr>
              <a:t>, </a:t>
            </a:r>
            <a:r>
              <a:rPr lang="en-US" sz="1650" dirty="0" err="1">
                <a:solidFill>
                  <a:srgbClr val="FF6611"/>
                </a:solidFill>
                <a:latin typeface="Geometria" panose="020B0303020204020204" pitchFamily="34" charset="-52"/>
              </a:rPr>
              <a:t>Yougile</a:t>
            </a:r>
            <a:endParaRPr lang="ru-RU" sz="1650" dirty="0">
              <a:solidFill>
                <a:srgbClr val="FF6611"/>
              </a:solidFill>
              <a:latin typeface="Geometria" panose="020B0303020204020204" pitchFamily="34" charset="-52"/>
            </a:endParaRPr>
          </a:p>
          <a:p>
            <a:endParaRPr lang="ru-RU" sz="1650" dirty="0">
              <a:solidFill>
                <a:srgbClr val="FF6611"/>
              </a:solidFill>
              <a:latin typeface="Geometria" panose="020B0303020204020204" pitchFamily="34" charset="-52"/>
            </a:endParaRPr>
          </a:p>
          <a:p>
            <a:r>
              <a:rPr lang="ru-RU" sz="1650" dirty="0">
                <a:latin typeface="Geometria" panose="020B0303020204020204" pitchFamily="34" charset="-52"/>
              </a:rPr>
              <a:t>Запись экрана</a:t>
            </a:r>
          </a:p>
          <a:p>
            <a:r>
              <a:rPr lang="en-US" sz="1650" dirty="0">
                <a:solidFill>
                  <a:srgbClr val="FF6611"/>
                </a:solidFill>
                <a:latin typeface="Geometria" panose="020B0303020204020204" pitchFamily="34" charset="-52"/>
              </a:rPr>
              <a:t>OBS Studio </a:t>
            </a:r>
            <a:r>
              <a:rPr lang="en-US" sz="1650" dirty="0">
                <a:latin typeface="Geometria" panose="020B0303020204020204" pitchFamily="34" charset="-52"/>
              </a:rPr>
              <a:t>(</a:t>
            </a:r>
            <a:r>
              <a:rPr lang="ru-RU" sz="1650" dirty="0">
                <a:latin typeface="Geometria" panose="020B0303020204020204" pitchFamily="34" charset="-52"/>
              </a:rPr>
              <a:t>или другой аналогичный продукт)</a:t>
            </a:r>
          </a:p>
          <a:p>
            <a:endParaRPr lang="ru-RU" sz="1650" dirty="0">
              <a:latin typeface="Geometria" panose="020B0303020204020204" pitchFamily="34" charset="-52"/>
            </a:endParaRPr>
          </a:p>
          <a:p>
            <a:r>
              <a:rPr lang="ru-RU" sz="1650" dirty="0">
                <a:latin typeface="Geometria" panose="020B0303020204020204" pitchFamily="34" charset="-52"/>
              </a:rPr>
              <a:t>Анкетирование + Задания для тестирования</a:t>
            </a:r>
          </a:p>
          <a:p>
            <a:r>
              <a:rPr lang="en-US" sz="1650" dirty="0">
                <a:solidFill>
                  <a:srgbClr val="FF6611"/>
                </a:solidFill>
                <a:latin typeface="Geometria" panose="020B0303020204020204" pitchFamily="34" charset="-52"/>
              </a:rPr>
              <a:t>TypeForm, Google </a:t>
            </a:r>
            <a:r>
              <a:rPr lang="ru-RU" sz="1650" dirty="0">
                <a:solidFill>
                  <a:srgbClr val="FF6611"/>
                </a:solidFill>
                <a:latin typeface="Geometria" panose="020B0303020204020204" pitchFamily="34" charset="-52"/>
              </a:rPr>
              <a:t>Формы</a:t>
            </a:r>
          </a:p>
          <a:p>
            <a:endParaRPr lang="ru-RU" sz="1650" dirty="0">
              <a:solidFill>
                <a:schemeClr val="accent6"/>
              </a:solidFill>
              <a:latin typeface="Geometria" panose="020B0303020204020204" pitchFamily="34" charset="-52"/>
            </a:endParaRPr>
          </a:p>
          <a:p>
            <a:r>
              <a:rPr lang="ru-RU" sz="1650" dirty="0">
                <a:latin typeface="Geometria" panose="020B0303020204020204" pitchFamily="34" charset="-52"/>
              </a:rPr>
              <a:t>Удаленное управление экраном</a:t>
            </a:r>
          </a:p>
          <a:p>
            <a:r>
              <a:rPr lang="en-US" sz="1650" dirty="0">
                <a:solidFill>
                  <a:srgbClr val="FF6611"/>
                </a:solidFill>
                <a:latin typeface="Geometria" panose="020B0303020204020204" pitchFamily="34" charset="-52"/>
              </a:rPr>
              <a:t>TeamViewer, Google Remote Desktop, Zoom</a:t>
            </a:r>
            <a:endParaRPr lang="ru-RU" sz="1650" dirty="0">
              <a:solidFill>
                <a:srgbClr val="FF6611"/>
              </a:solidFill>
              <a:latin typeface="Geometria" panose="020B03030202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5385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1B45B37-C36E-4ACC-9E87-44E69E674E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1" r="22048" b="44099"/>
          <a:stretch/>
        </p:blipFill>
        <p:spPr>
          <a:xfrm flipV="1">
            <a:off x="-628650" y="736770"/>
            <a:ext cx="9772649" cy="5384456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963891" y="2142178"/>
            <a:ext cx="5894110" cy="1246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lnSpc>
                <a:spcPct val="90000"/>
              </a:lnSpc>
              <a:defRPr sz="6000" b="1">
                <a:solidFill>
                  <a:schemeClr val="bg1"/>
                </a:solidFill>
                <a:latin typeface="Geometria" panose="020B0503020204020204" pitchFamily="34" charset="-5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500" dirty="0"/>
              <a:t>Тестирование</a:t>
            </a:r>
            <a:br>
              <a:rPr lang="ru-RU" sz="4500" dirty="0"/>
            </a:br>
            <a:r>
              <a:rPr lang="ru-RU" sz="4500" dirty="0"/>
              <a:t>доступности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FD6A851-5953-4F36-9122-0B28EFEE7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90013" y="354607"/>
            <a:ext cx="2674343" cy="26743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8C4D55F0-6F67-4FAC-AD0E-87855DF8B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14900" y="2739447"/>
            <a:ext cx="4558938" cy="455893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A21AEBB8-C4D1-4885-AD66-AFC7EB6FC2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04766" y="3681745"/>
            <a:ext cx="2674343" cy="267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3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38F32CC7-2BEA-4C11-9233-022E891DB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670"/>
            <a:ext cx="9144000" cy="5574660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xmlns="" id="{D19C8929-0C91-4812-ADBF-3E680B0AB54A}"/>
              </a:ext>
            </a:extLst>
          </p:cNvPr>
          <p:cNvSpPr txBox="1"/>
          <p:nvPr/>
        </p:nvSpPr>
        <p:spPr>
          <a:xfrm>
            <a:off x="857250" y="2778520"/>
            <a:ext cx="7200900" cy="97911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r>
              <a:rPr lang="ru-RU" sz="2100" u="sng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Доступность</a:t>
            </a:r>
            <a:r>
              <a:rPr lang="ru-RU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100" dirty="0" err="1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accessibility</a:t>
            </a:r>
            <a:r>
              <a:rPr lang="ru-RU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) — это свойство цифровой среды, пригодность людям с разными возможностями по зрению, слуху, моторике и восприятию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B9DEA72A-D9C5-4833-9796-8220BCA0C76E}"/>
              </a:ext>
            </a:extLst>
          </p:cNvPr>
          <p:cNvSpPr txBox="1"/>
          <p:nvPr/>
        </p:nvSpPr>
        <p:spPr>
          <a:xfrm>
            <a:off x="872974" y="1799256"/>
            <a:ext cx="68422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Доступность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8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9DA1EE2F-E850-4505-B676-313302C34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41670"/>
            <a:ext cx="9407396" cy="573524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Ценность юзабилити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xmlns="" id="{4A85FE3C-211F-4FF2-BF5E-D2D0F1D722A6}"/>
              </a:ext>
            </a:extLst>
          </p:cNvPr>
          <p:cNvSpPr txBox="1"/>
          <p:nvPr/>
        </p:nvSpPr>
        <p:spPr>
          <a:xfrm>
            <a:off x="888741" y="2463591"/>
            <a:ext cx="6453763" cy="2670026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Помощь пользователям с ограниченными возможностями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Увеличение конверсии пользователей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Увеличение лояльности клиентов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Открывает новые продуктовые ниши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Увеличение продаж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3287F4A0-51B8-4034-87AF-27E8D0EC0B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1636294"/>
            <a:ext cx="1543050" cy="82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9DA1EE2F-E850-4505-B676-313302C34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41670"/>
            <a:ext cx="9407396" cy="573524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Причины для обеспечения доступности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228DE116-DB28-4CEB-8DB7-FDD4F60509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42950" y="2769121"/>
            <a:ext cx="1022000" cy="8313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40B49A8B-DFB9-4EAD-BDCC-913F45ED38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471508" y="2810271"/>
            <a:ext cx="738634" cy="73863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6945C995-2148-4891-A59F-B409CDF506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644583" y="2810271"/>
            <a:ext cx="738634" cy="738634"/>
          </a:xfrm>
          <a:prstGeom prst="rect">
            <a:avLst/>
          </a:prstGeom>
        </p:spPr>
      </p:pic>
      <p:sp>
        <p:nvSpPr>
          <p:cNvPr id="13" name="object 25">
            <a:extLst>
              <a:ext uri="{FF2B5EF4-FFF2-40B4-BE49-F238E27FC236}">
                <a16:creationId xmlns:a16="http://schemas.microsoft.com/office/drawing/2014/main" xmlns="" id="{3B3AD6D1-6EBB-4068-B24F-32A764D5D540}"/>
              </a:ext>
            </a:extLst>
          </p:cNvPr>
          <p:cNvSpPr txBox="1"/>
          <p:nvPr/>
        </p:nvSpPr>
        <p:spPr>
          <a:xfrm>
            <a:off x="3644584" y="3792895"/>
            <a:ext cx="2266586" cy="241316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Финансовая</a:t>
            </a:r>
            <a:endParaRPr sz="1500" b="1" dirty="0">
              <a:solidFill>
                <a:schemeClr val="bg1">
                  <a:lumMod val="50000"/>
                </a:schemeClr>
              </a:solidFill>
              <a:latin typeface="Geometria 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4" name="object 25">
            <a:extLst>
              <a:ext uri="{FF2B5EF4-FFF2-40B4-BE49-F238E27FC236}">
                <a16:creationId xmlns:a16="http://schemas.microsoft.com/office/drawing/2014/main" xmlns="" id="{BE964C74-9967-4A98-987D-3D08D92BEBB5}"/>
              </a:ext>
            </a:extLst>
          </p:cNvPr>
          <p:cNvSpPr txBox="1"/>
          <p:nvPr/>
        </p:nvSpPr>
        <p:spPr>
          <a:xfrm>
            <a:off x="6471508" y="3792895"/>
            <a:ext cx="2490617" cy="241316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Юридическая</a:t>
            </a:r>
            <a:endParaRPr sz="1500" b="1" dirty="0">
              <a:solidFill>
                <a:schemeClr val="bg1">
                  <a:lumMod val="50000"/>
                </a:schemeClr>
              </a:solidFill>
              <a:latin typeface="Geometria 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6" name="object 25">
            <a:extLst>
              <a:ext uri="{FF2B5EF4-FFF2-40B4-BE49-F238E27FC236}">
                <a16:creationId xmlns:a16="http://schemas.microsoft.com/office/drawing/2014/main" xmlns="" id="{7AA6272A-F47C-48C4-A00F-43BF113A8B28}"/>
              </a:ext>
            </a:extLst>
          </p:cNvPr>
          <p:cNvSpPr txBox="1"/>
          <p:nvPr/>
        </p:nvSpPr>
        <p:spPr>
          <a:xfrm>
            <a:off x="872975" y="3792895"/>
            <a:ext cx="2266586" cy="241316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Моральная</a:t>
            </a:r>
            <a:endParaRPr sz="1500" b="1" dirty="0">
              <a:solidFill>
                <a:schemeClr val="bg1">
                  <a:lumMod val="50000"/>
                </a:schemeClr>
              </a:solidFill>
              <a:latin typeface="Geometria 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xmlns="" id="{74D81016-CAFA-412F-AB2D-D9B019F667C5}"/>
              </a:ext>
            </a:extLst>
          </p:cNvPr>
          <p:cNvSpPr/>
          <p:nvPr/>
        </p:nvSpPr>
        <p:spPr>
          <a:xfrm>
            <a:off x="822387" y="4144402"/>
            <a:ext cx="234315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latin typeface="Geometria" panose="020B0303020204020204" pitchFamily="34" charset="-52"/>
              </a:rPr>
              <a:t>Человек с ограниченными возможностями здоровья ничем не хуже остальных.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xmlns="" id="{329CBEAC-FA57-4E61-BCE8-18AB5389EE0A}"/>
              </a:ext>
            </a:extLst>
          </p:cNvPr>
          <p:cNvSpPr/>
          <p:nvPr/>
        </p:nvSpPr>
        <p:spPr>
          <a:xfrm>
            <a:off x="3608122" y="4144402"/>
            <a:ext cx="262122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latin typeface="Geometria" panose="020B0303020204020204" pitchFamily="34" charset="-52"/>
              </a:rPr>
              <a:t>Пользователь с ограниченными возможностями — такой же клиент, покупающий ваши продукты или услуги.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1665AB27-E7AD-4040-8E1C-7E7717BB20BD}"/>
              </a:ext>
            </a:extLst>
          </p:cNvPr>
          <p:cNvSpPr/>
          <p:nvPr/>
        </p:nvSpPr>
        <p:spPr>
          <a:xfrm>
            <a:off x="6398440" y="4144402"/>
            <a:ext cx="2345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latin typeface="Geometria" panose="020B0303020204020204" pitchFamily="34" charset="-52"/>
              </a:rPr>
              <a:t>Неотъемлемое право доступа к информации и услуге охраняется законами многих стран</a:t>
            </a:r>
          </a:p>
        </p:txBody>
      </p:sp>
    </p:spTree>
    <p:extLst>
      <p:ext uri="{BB962C8B-B14F-4D97-AF65-F5344CB8AC3E}">
        <p14:creationId xmlns:p14="http://schemas.microsoft.com/office/powerpoint/2010/main" val="8461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082411F-16EA-4FF0-87A3-15EE70038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-342900" y="419329"/>
            <a:ext cx="9486900" cy="5581421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Стандарты, описывающие требования к доступности цифрового контента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xmlns="" id="{0E74D0F1-5E6F-4892-BCA4-6E45E4F768E1}"/>
              </a:ext>
            </a:extLst>
          </p:cNvPr>
          <p:cNvSpPr txBox="1"/>
          <p:nvPr/>
        </p:nvSpPr>
        <p:spPr>
          <a:xfrm>
            <a:off x="888741" y="2400300"/>
            <a:ext cx="5283460" cy="2384307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endParaRPr lang="ru-RU" sz="1650" dirty="0">
              <a:solidFill>
                <a:srgbClr val="FF6611"/>
              </a:solidFill>
              <a:latin typeface="Geometria" panose="020B0303020204020204" pitchFamily="34" charset="-52"/>
            </a:endParaRPr>
          </a:p>
          <a:p>
            <a:endParaRPr lang="ru-RU" sz="1650" dirty="0">
              <a:solidFill>
                <a:srgbClr val="FF6611"/>
              </a:solidFill>
              <a:latin typeface="Geometria" panose="020B0303020204020204" pitchFamily="34" charset="-52"/>
            </a:endParaRPr>
          </a:p>
          <a:p>
            <a:r>
              <a:rPr lang="ru-RU" sz="1650" dirty="0">
                <a:latin typeface="Geometria" panose="020B0303020204020204" pitchFamily="34" charset="-52"/>
              </a:rPr>
              <a:t>Web Content </a:t>
            </a:r>
            <a:r>
              <a:rPr lang="ru-RU" sz="1650" dirty="0" err="1">
                <a:latin typeface="Geometria" panose="020B0303020204020204" pitchFamily="34" charset="-52"/>
              </a:rPr>
              <a:t>Accessibility</a:t>
            </a:r>
            <a:r>
              <a:rPr lang="ru-RU" sz="1650" dirty="0">
                <a:latin typeface="Geometria" panose="020B0303020204020204" pitchFamily="34" charset="-52"/>
              </a:rPr>
              <a:t> </a:t>
            </a:r>
            <a:r>
              <a:rPr lang="ru-RU" sz="1650" dirty="0" err="1">
                <a:latin typeface="Geometria" panose="020B0303020204020204" pitchFamily="34" charset="-52"/>
              </a:rPr>
              <a:t>Guidelines</a:t>
            </a:r>
            <a:r>
              <a:rPr lang="ru-RU" sz="1650" dirty="0">
                <a:latin typeface="Geometria" panose="020B0303020204020204" pitchFamily="34" charset="-52"/>
              </a:rPr>
              <a:t> (WCAG) 2.1 </a:t>
            </a:r>
            <a:r>
              <a:rPr lang="ru-RU" sz="1650" dirty="0">
                <a:solidFill>
                  <a:srgbClr val="FF6611"/>
                </a:solidFill>
                <a:latin typeface="Geometria" panose="020B0303020204020204" pitchFamily="34" charset="-52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https://www.w3.org/TR/WCAG21/ </a:t>
            </a:r>
            <a:endParaRPr lang="ru-RU" sz="1650" dirty="0">
              <a:solidFill>
                <a:srgbClr val="FF6611"/>
              </a:solidFill>
              <a:latin typeface="Geometria" panose="020B0303020204020204" pitchFamily="34" charset="-52"/>
            </a:endParaRPr>
          </a:p>
          <a:p>
            <a:endParaRPr lang="ru-RU" sz="1650" dirty="0">
              <a:latin typeface="Geometria" panose="020B0303020204020204" pitchFamily="34" charset="-52"/>
            </a:endParaRPr>
          </a:p>
          <a:p>
            <a:r>
              <a:rPr lang="ru-RU" sz="1650" dirty="0">
                <a:latin typeface="Geometria" panose="020B0303020204020204" pitchFamily="34" charset="-52"/>
              </a:rPr>
              <a:t>ГОСТ Р 52872-2019 Требования доступности для людей с инвалидностью и других лиц </a:t>
            </a:r>
            <a:br>
              <a:rPr lang="ru-RU" sz="1650" dirty="0">
                <a:latin typeface="Geometria" panose="020B0303020204020204" pitchFamily="34" charset="-52"/>
              </a:rPr>
            </a:br>
            <a:r>
              <a:rPr lang="ru-RU" sz="1650" dirty="0">
                <a:latin typeface="Geometria" panose="020B0303020204020204" pitchFamily="34" charset="-52"/>
              </a:rPr>
              <a:t>с ограничениями жизнедеятельности </a:t>
            </a:r>
            <a:r>
              <a:rPr lang="ru-RU" sz="1650" dirty="0">
                <a:solidFill>
                  <a:srgbClr val="FF6611"/>
                </a:solidFill>
                <a:latin typeface="Geometria" panose="020B0303020204020204" pitchFamily="34" charset="-52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https://slabovid.ru/info/requirements/ </a:t>
            </a:r>
            <a:endParaRPr lang="ru-RU" sz="1650" dirty="0">
              <a:solidFill>
                <a:srgbClr val="FF6611"/>
              </a:solidFill>
              <a:latin typeface="Geometria" panose="020B03030202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7260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xmlns="" id="{02C9DB58-4D59-4CF2-8D01-DAAB5D3F8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670"/>
            <a:ext cx="9407396" cy="573524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571070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Виды ограничений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xmlns="" id="{647D29F1-537B-4A1A-9736-70C3C5B1AEB1}"/>
              </a:ext>
            </a:extLst>
          </p:cNvPr>
          <p:cNvSpPr txBox="1"/>
          <p:nvPr/>
        </p:nvSpPr>
        <p:spPr>
          <a:xfrm>
            <a:off x="4882790" y="2638144"/>
            <a:ext cx="4032611" cy="2772618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Зрительные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Слуховые 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Речевые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Физические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Когнитивные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Языковые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xmlns="" id="{3B75BCF8-AC10-4E46-80A7-2035187D8CB9}"/>
              </a:ext>
            </a:extLst>
          </p:cNvPr>
          <p:cNvSpPr txBox="1"/>
          <p:nvPr/>
        </p:nvSpPr>
        <p:spPr>
          <a:xfrm>
            <a:off x="872974" y="3080905"/>
            <a:ext cx="4032611" cy="1384546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Временные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Постоянные</a:t>
            </a:r>
          </a:p>
          <a:p>
            <a:pPr marL="17145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</a:pPr>
            <a:endParaRPr lang="ru-RU" dirty="0">
              <a:solidFill>
                <a:srgbClr val="404040"/>
              </a:solidFill>
              <a:latin typeface="Geometria" panose="020B0303020204020204" pitchFamily="34" charset="-52"/>
              <a:ea typeface="Verdana" panose="020B0604030504040204" pitchFamily="34" charset="0"/>
              <a:cs typeface="Verdana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xmlns="" id="{7C07057F-DF05-44BE-8F08-BE379927AA0E}"/>
              </a:ext>
            </a:extLst>
          </p:cNvPr>
          <p:cNvCxnSpPr>
            <a:cxnSpLocks/>
          </p:cNvCxnSpPr>
          <p:nvPr/>
        </p:nvCxnSpPr>
        <p:spPr>
          <a:xfrm>
            <a:off x="1885950" y="2435388"/>
            <a:ext cx="0" cy="65071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xmlns="" id="{39C500D3-6AD7-4054-B19D-454A898A111C}"/>
              </a:ext>
            </a:extLst>
          </p:cNvPr>
          <p:cNvCxnSpPr>
            <a:cxnSpLocks/>
          </p:cNvCxnSpPr>
          <p:nvPr/>
        </p:nvCxnSpPr>
        <p:spPr>
          <a:xfrm>
            <a:off x="4000500" y="2435388"/>
            <a:ext cx="571500" cy="43965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xmlns="" id="{69D62A23-C365-4F4D-93BE-763EF2DCB6E5}"/>
              </a:ext>
            </a:extLst>
          </p:cNvPr>
          <p:cNvCxnSpPr>
            <a:cxnSpLocks/>
          </p:cNvCxnSpPr>
          <p:nvPr/>
        </p:nvCxnSpPr>
        <p:spPr>
          <a:xfrm flipH="1">
            <a:off x="872974" y="2312789"/>
            <a:ext cx="295607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89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9DA1EE2F-E850-4505-B676-313302C34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41670"/>
            <a:ext cx="9407396" cy="573524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781382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Программы для помощи людям с ограничениями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xmlns="" id="{4A85FE3C-211F-4FF2-BF5E-D2D0F1D722A6}"/>
              </a:ext>
            </a:extLst>
          </p:cNvPr>
          <p:cNvSpPr txBox="1"/>
          <p:nvPr/>
        </p:nvSpPr>
        <p:spPr>
          <a:xfrm>
            <a:off x="888741" y="2463591"/>
            <a:ext cx="6597910" cy="3047566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650" dirty="0">
                <a:solidFill>
                  <a:srgbClr val="FF6611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программы для распознавания речи </a:t>
            </a:r>
            <a:r>
              <a:rPr lang="ru-RU" sz="165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преобразуют речь в текст, который передается как </a:t>
            </a:r>
            <a:r>
              <a:rPr lang="ru-RU" sz="1650" dirty="0" err="1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input</a:t>
            </a:r>
            <a:r>
              <a:rPr lang="ru-RU" sz="165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 в компьютер;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650" dirty="0">
                <a:solidFill>
                  <a:srgbClr val="FF6611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скринридеры</a:t>
            </a:r>
            <a:r>
              <a:rPr lang="ru-RU" sz="165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 озвучивают текст, появляющийся на экране;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650" dirty="0">
                <a:solidFill>
                  <a:srgbClr val="FF6611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программы-лупы</a:t>
            </a:r>
            <a:r>
              <a:rPr lang="ru-RU" sz="165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 позволяют увеличить изображение на экране для облегчения чтения;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650" dirty="0">
                <a:solidFill>
                  <a:srgbClr val="FF6611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специальные клавиатуры</a:t>
            </a:r>
            <a:r>
              <a:rPr lang="ru-RU" sz="165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 создаются для облегчения ввода текста пользователями с ограниченными двигательными возможностями.</a:t>
            </a:r>
          </a:p>
        </p:txBody>
      </p:sp>
    </p:spTree>
    <p:extLst>
      <p:ext uri="{BB962C8B-B14F-4D97-AF65-F5344CB8AC3E}">
        <p14:creationId xmlns:p14="http://schemas.microsoft.com/office/powerpoint/2010/main" val="358718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9B0B93B-8016-454C-80E5-EA87E7C45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963890" y="2142178"/>
            <a:ext cx="6579911" cy="18697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Зачем нужно тестировать юзабилити?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74BBE07-1881-455E-8E89-A5F8955041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7100000">
            <a:off x="5237609" y="551310"/>
            <a:ext cx="3888929" cy="38889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CAC9ADA-6646-48EE-9E44-E029E630AF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7100000">
            <a:off x="5577535" y="3764322"/>
            <a:ext cx="2845312" cy="284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3354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9DA1EE2F-E850-4505-B676-313302C34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4300" y="276117"/>
            <a:ext cx="9389996" cy="5724632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781382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Визуальные ограничения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4A30A56F-DC00-47AB-9736-ADF340C08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6" t="1144" r="8687" b="14950"/>
          <a:stretch/>
        </p:blipFill>
        <p:spPr>
          <a:xfrm>
            <a:off x="872975" y="2559845"/>
            <a:ext cx="1550194" cy="279320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2B5611D5-F04E-48D5-836A-B0E92932A4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4" t="1509" r="2246" b="14799"/>
          <a:stretch/>
        </p:blipFill>
        <p:spPr>
          <a:xfrm>
            <a:off x="3516163" y="2571751"/>
            <a:ext cx="5172075" cy="277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8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1B45B37-C36E-4ACC-9E87-44E69E674E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1" r="22048" b="44099"/>
          <a:stretch/>
        </p:blipFill>
        <p:spPr>
          <a:xfrm flipV="1">
            <a:off x="-628650" y="736770"/>
            <a:ext cx="9772649" cy="5384456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963891" y="2142178"/>
            <a:ext cx="5894110" cy="18697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Инструменты</a:t>
            </a:r>
            <a:b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</a:b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для тестирования</a:t>
            </a:r>
            <a:b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</a:b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доступности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xmlns="" id="{E44CAB21-AD8F-470A-A1B8-3C4D85834871}"/>
              </a:ext>
            </a:extLst>
          </p:cNvPr>
          <p:cNvSpPr/>
          <p:nvPr/>
        </p:nvSpPr>
        <p:spPr>
          <a:xfrm rot="1800000">
            <a:off x="3781693" y="5252846"/>
            <a:ext cx="9054098" cy="3151013"/>
          </a:xfrm>
          <a:prstGeom prst="ellipse">
            <a:avLst/>
          </a:prstGeom>
          <a:noFill/>
          <a:ln w="9525">
            <a:solidFill>
              <a:schemeClr val="bg1">
                <a:alpha val="8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21A3CE7A-70E2-4010-A8E1-51F9B1C529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9900000">
            <a:off x="5559937" y="-932934"/>
            <a:ext cx="5240345" cy="5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7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687B369E-2678-40E8-94E4-12E51A738E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6" t="22870"/>
          <a:stretch/>
        </p:blipFill>
        <p:spPr>
          <a:xfrm>
            <a:off x="-171450" y="685800"/>
            <a:ext cx="9301163" cy="5635366"/>
          </a:xfrm>
          <a:prstGeom prst="rect">
            <a:avLst/>
          </a:prstGeom>
        </p:spPr>
      </p:pic>
      <p:sp>
        <p:nvSpPr>
          <p:cNvPr id="12" name="object 25">
            <a:extLst>
              <a:ext uri="{FF2B5EF4-FFF2-40B4-BE49-F238E27FC236}">
                <a16:creationId xmlns:a16="http://schemas.microsoft.com/office/drawing/2014/main" xmlns="" id="{799E6FE1-BF07-40A3-9D0F-2FC3A34C01C7}"/>
              </a:ext>
            </a:extLst>
          </p:cNvPr>
          <p:cNvSpPr txBox="1"/>
          <p:nvPr/>
        </p:nvSpPr>
        <p:spPr>
          <a:xfrm>
            <a:off x="878170" y="1661029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en-US" sz="72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1</a:t>
            </a:r>
            <a:endParaRPr sz="72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2628900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Lighthouse</a:t>
            </a:r>
            <a:endParaRPr lang="ru-RU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3004E802-A98F-4EF7-BC6A-0F455BBFC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4" t="3423" r="8153"/>
          <a:stretch/>
        </p:blipFill>
        <p:spPr>
          <a:xfrm>
            <a:off x="3543300" y="2523573"/>
            <a:ext cx="5257801" cy="265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2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687B369E-2678-40E8-94E4-12E51A738E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16138"/>
          <a:stretch/>
        </p:blipFill>
        <p:spPr>
          <a:xfrm>
            <a:off x="-471488" y="573606"/>
            <a:ext cx="9615488" cy="5441432"/>
          </a:xfrm>
          <a:prstGeom prst="rect">
            <a:avLst/>
          </a:prstGeom>
        </p:spPr>
      </p:pic>
      <p:sp>
        <p:nvSpPr>
          <p:cNvPr id="12" name="object 25">
            <a:extLst>
              <a:ext uri="{FF2B5EF4-FFF2-40B4-BE49-F238E27FC236}">
                <a16:creationId xmlns:a16="http://schemas.microsoft.com/office/drawing/2014/main" xmlns="" id="{799E6FE1-BF07-40A3-9D0F-2FC3A34C01C7}"/>
              </a:ext>
            </a:extLst>
          </p:cNvPr>
          <p:cNvSpPr txBox="1"/>
          <p:nvPr/>
        </p:nvSpPr>
        <p:spPr>
          <a:xfrm>
            <a:off x="878170" y="1661029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en-US" sz="72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2</a:t>
            </a:r>
            <a:endParaRPr sz="72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2628900"/>
            <a:ext cx="6469529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Accessibility </a:t>
            </a:r>
          </a:p>
          <a:p>
            <a:pPr>
              <a:lnSpc>
                <a:spcPts val="3150"/>
              </a:lnSpc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Insights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D70742E-D95A-4F00-B6A8-30BC8BC59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1" y="1875171"/>
            <a:ext cx="5496020" cy="30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1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687B369E-2678-40E8-94E4-12E51A738E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16138"/>
          <a:stretch/>
        </p:blipFill>
        <p:spPr>
          <a:xfrm>
            <a:off x="0" y="857250"/>
            <a:ext cx="9144000" cy="5157788"/>
          </a:xfrm>
          <a:prstGeom prst="rect">
            <a:avLst/>
          </a:prstGeom>
        </p:spPr>
      </p:pic>
      <p:sp>
        <p:nvSpPr>
          <p:cNvPr id="12" name="object 25">
            <a:extLst>
              <a:ext uri="{FF2B5EF4-FFF2-40B4-BE49-F238E27FC236}">
                <a16:creationId xmlns:a16="http://schemas.microsoft.com/office/drawing/2014/main" xmlns="" id="{799E6FE1-BF07-40A3-9D0F-2FC3A34C01C7}"/>
              </a:ext>
            </a:extLst>
          </p:cNvPr>
          <p:cNvSpPr txBox="1"/>
          <p:nvPr/>
        </p:nvSpPr>
        <p:spPr>
          <a:xfrm>
            <a:off x="878170" y="1661029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en-US" sz="72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3</a:t>
            </a:r>
            <a:endParaRPr sz="72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5" y="2628900"/>
            <a:ext cx="324674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Chrome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DevTools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: Full-page accessibility tree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362E922-DA3D-41CF-BEE1-769B6FE4E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285" y="1771650"/>
            <a:ext cx="3218967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1B45B37-C36E-4ACC-9E87-44E69E674E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1" r="22048" b="44099"/>
          <a:stretch/>
        </p:blipFill>
        <p:spPr>
          <a:xfrm flipV="1">
            <a:off x="-628650" y="736770"/>
            <a:ext cx="9772649" cy="5384456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963891" y="2142178"/>
            <a:ext cx="5894110" cy="1246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lnSpc>
                <a:spcPct val="90000"/>
              </a:lnSpc>
              <a:defRPr sz="6000" b="1">
                <a:solidFill>
                  <a:schemeClr val="bg1"/>
                </a:solidFill>
                <a:latin typeface="Geometria" panose="020B0503020204020204" pitchFamily="34" charset="-5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500" dirty="0"/>
              <a:t>Как развиваться</a:t>
            </a:r>
            <a:br>
              <a:rPr lang="ru-RU" sz="4500" dirty="0"/>
            </a:br>
            <a:r>
              <a:rPr lang="ru-RU" sz="4500" dirty="0"/>
              <a:t>в юзабилити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FD6A851-5953-4F36-9122-0B28EFEE7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16346" y="3428996"/>
            <a:ext cx="2883309" cy="28833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8C4D55F0-6F67-4FAC-AD0E-87855DF8B7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57675" y="4601520"/>
            <a:ext cx="2200276" cy="22002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C7A225D-F2B0-4B57-A340-5ED02FA024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63532" y="1728311"/>
            <a:ext cx="3401373" cy="340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6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7A145E05-B8EC-432D-9934-8BEF3EACB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350" y="628650"/>
            <a:ext cx="9793090" cy="537210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Техники в юзабилити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xmlns="" id="{4A85FE3C-211F-4FF2-BF5E-D2D0F1D722A6}"/>
              </a:ext>
            </a:extLst>
          </p:cNvPr>
          <p:cNvSpPr txBox="1"/>
          <p:nvPr/>
        </p:nvSpPr>
        <p:spPr>
          <a:xfrm>
            <a:off x="888741" y="2463591"/>
            <a:ext cx="3111760" cy="2284793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65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Применение гайдлайнов и чек-листов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65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Использование числовых методов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65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Анализ продуктов через принципы юзабилити</a:t>
            </a:r>
          </a:p>
        </p:txBody>
      </p:sp>
    </p:spTree>
    <p:extLst>
      <p:ext uri="{BB962C8B-B14F-4D97-AF65-F5344CB8AC3E}">
        <p14:creationId xmlns:p14="http://schemas.microsoft.com/office/powerpoint/2010/main" val="16970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628FA6E5-98B0-440F-A1FF-51A14AF2E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513"/>
            <a:ext cx="9829800" cy="5392238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Предметная область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xmlns="" id="{4A85FE3C-211F-4FF2-BF5E-D2D0F1D722A6}"/>
              </a:ext>
            </a:extLst>
          </p:cNvPr>
          <p:cNvSpPr txBox="1"/>
          <p:nvPr/>
        </p:nvSpPr>
        <p:spPr>
          <a:xfrm>
            <a:off x="888741" y="2463591"/>
            <a:ext cx="6453763" cy="2159887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65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Игры в пользователей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65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Работа в пользователей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65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Душевные беседы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65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Участие во внедрении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65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Помощь техподдержке</a:t>
            </a:r>
          </a:p>
        </p:txBody>
      </p:sp>
    </p:spTree>
    <p:extLst>
      <p:ext uri="{BB962C8B-B14F-4D97-AF65-F5344CB8AC3E}">
        <p14:creationId xmlns:p14="http://schemas.microsoft.com/office/powerpoint/2010/main" val="283648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CA575502-9684-4C94-8E4A-3248C7C8A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463" y="835801"/>
            <a:ext cx="9415463" cy="5164949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UT 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-сфера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xmlns="" id="{4A85FE3C-211F-4FF2-BF5E-D2D0F1D722A6}"/>
              </a:ext>
            </a:extLst>
          </p:cNvPr>
          <p:cNvSpPr txBox="1"/>
          <p:nvPr/>
        </p:nvSpPr>
        <p:spPr>
          <a:xfrm>
            <a:off x="888741" y="2463591"/>
            <a:ext cx="6453763" cy="2159887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65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Книжки и блоги 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65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Конкуренты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65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Эталонные продукты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65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Привычные решения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65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Конференции</a:t>
            </a:r>
          </a:p>
        </p:txBody>
      </p:sp>
    </p:spTree>
    <p:extLst>
      <p:ext uri="{BB962C8B-B14F-4D97-AF65-F5344CB8AC3E}">
        <p14:creationId xmlns:p14="http://schemas.microsoft.com/office/powerpoint/2010/main" val="362399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211EF7F7-1A88-4EF0-B201-F155C9027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857250"/>
            <a:ext cx="9428453" cy="5172075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Чувство прекрасного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xmlns="" id="{4A85FE3C-211F-4FF2-BF5E-D2D0F1D722A6}"/>
              </a:ext>
            </a:extLst>
          </p:cNvPr>
          <p:cNvSpPr txBox="1"/>
          <p:nvPr/>
        </p:nvSpPr>
        <p:spPr>
          <a:xfrm>
            <a:off x="888741" y="2463591"/>
            <a:ext cx="6453763" cy="1727204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65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Выставки и галереи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65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Художественные издания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65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Теория искусств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65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Архитектура</a:t>
            </a:r>
          </a:p>
        </p:txBody>
      </p:sp>
    </p:spTree>
    <p:extLst>
      <p:ext uri="{BB962C8B-B14F-4D97-AF65-F5344CB8AC3E}">
        <p14:creationId xmlns:p14="http://schemas.microsoft.com/office/powerpoint/2010/main" val="1982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7597373-2C41-4B5D-A949-F7D431BC8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670"/>
            <a:ext cx="9144000" cy="573524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Зачем тестировать юзабилити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xmlns="" id="{D40171AD-816C-412C-9A7E-C310789F536D}"/>
              </a:ext>
            </a:extLst>
          </p:cNvPr>
          <p:cNvSpPr txBox="1"/>
          <p:nvPr/>
        </p:nvSpPr>
        <p:spPr>
          <a:xfrm>
            <a:off x="888741" y="2534425"/>
            <a:ext cx="6255010" cy="1847237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+mj-lt"/>
              <a:buAutoNum type="arabicPeriod"/>
            </a:pPr>
            <a:r>
              <a:rPr lang="ru-RU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Выявление барьеров в дизайне продукта/услуги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+mj-lt"/>
              <a:buAutoNum type="arabicPeriod"/>
            </a:pPr>
            <a:r>
              <a:rPr lang="ru-RU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Обнаружение точек развития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Изучение поведения и реакций пользователей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Определение проблем пользователей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  <a:cs typeface="Verdana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xmlns="" id="{8DCFA118-BA59-44CB-BA9A-72F9E057F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86400" y="2743200"/>
            <a:ext cx="4317433" cy="431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5539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7297"/>
            <a:ext cx="9144000" cy="5593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1" y="2064263"/>
            <a:ext cx="685714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8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7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833203"/>
            <a:ext cx="9144000" cy="6488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14" y="3243959"/>
            <a:ext cx="742857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1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617"/>
            <a:ext cx="9144000" cy="63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0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Рекомендации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310446"/>
            <a:ext cx="7886700" cy="4866517"/>
          </a:xfrm>
        </p:spPr>
        <p:txBody>
          <a:bodyPr>
            <a:normAutofit fontScale="40000" lnSpcReduction="20000"/>
          </a:bodyPr>
          <a:lstStyle/>
          <a:p>
            <a:r>
              <a:rPr lang="ru-RU" sz="2500" u="sng" dirty="0"/>
              <a:t>1. Базовые понятия </a:t>
            </a:r>
            <a:r>
              <a:rPr lang="ru-RU" sz="2500" u="sng" dirty="0" err="1"/>
              <a:t>юзабилити</a:t>
            </a:r>
            <a:endParaRPr lang="ru-RU" sz="2500" dirty="0"/>
          </a:p>
          <a:p>
            <a:r>
              <a:rPr lang="en-US" sz="2500" dirty="0"/>
              <a:t>ISO 9241-210: Human-centered design</a:t>
            </a:r>
          </a:p>
          <a:p>
            <a:pPr marL="0" indent="0">
              <a:buNone/>
            </a:pPr>
            <a:r>
              <a:rPr lang="en-US" sz="2500" dirty="0"/>
              <a:t/>
            </a:r>
            <a:br>
              <a:rPr lang="en-US" sz="2500" dirty="0"/>
            </a:br>
            <a:endParaRPr lang="en-US" sz="2500" dirty="0"/>
          </a:p>
          <a:p>
            <a:r>
              <a:rPr lang="en-US" sz="2500" u="sng" dirty="0"/>
              <a:t>2. </a:t>
            </a:r>
            <a:r>
              <a:rPr lang="ru-RU" sz="2500" u="sng" dirty="0"/>
              <a:t>Методы тестирования </a:t>
            </a:r>
            <a:r>
              <a:rPr lang="ru-RU" sz="2500" u="sng" dirty="0" err="1"/>
              <a:t>юзабилити</a:t>
            </a:r>
            <a:r>
              <a:rPr lang="ru-RU" sz="2500" u="sng" dirty="0"/>
              <a:t>: без участия пользователя</a:t>
            </a:r>
            <a:endParaRPr lang="ru-RU" sz="2500" dirty="0"/>
          </a:p>
          <a:p>
            <a:r>
              <a:rPr lang="ru-RU" sz="2500" dirty="0"/>
              <a:t>Узнать больше о </a:t>
            </a:r>
            <a:r>
              <a:rPr lang="en-US" sz="2500" dirty="0">
                <a:hlinkClick r:id="rId2"/>
              </a:rPr>
              <a:t>Keystroke-level Model</a:t>
            </a:r>
            <a:endParaRPr lang="en-US" sz="2500" dirty="0"/>
          </a:p>
          <a:p>
            <a:r>
              <a:rPr lang="ru-RU" sz="2500" dirty="0"/>
              <a:t>Демонстрация </a:t>
            </a:r>
            <a:r>
              <a:rPr lang="ru-RU" sz="2500" dirty="0">
                <a:hlinkClick r:id="rId3"/>
              </a:rPr>
              <a:t>Закона </a:t>
            </a:r>
            <a:r>
              <a:rPr lang="ru-RU" sz="2500" dirty="0" err="1">
                <a:hlinkClick r:id="rId3"/>
              </a:rPr>
              <a:t>Фиттса</a:t>
            </a:r>
            <a:endParaRPr lang="ru-RU" sz="2500" dirty="0"/>
          </a:p>
          <a:p>
            <a:pPr marL="0" indent="0">
              <a:buNone/>
            </a:pPr>
            <a:r>
              <a:rPr lang="ru-RU" sz="2500" dirty="0"/>
              <a:t/>
            </a:r>
            <a:br>
              <a:rPr lang="ru-RU" sz="2500" dirty="0"/>
            </a:br>
            <a:endParaRPr lang="ru-RU" sz="2500" dirty="0"/>
          </a:p>
          <a:p>
            <a:r>
              <a:rPr lang="ru-RU" sz="2500" u="sng" dirty="0"/>
              <a:t>3. </a:t>
            </a:r>
            <a:r>
              <a:rPr lang="ru-RU" sz="2500" u="sng" dirty="0" err="1"/>
              <a:t>Гайдлайны</a:t>
            </a:r>
            <a:r>
              <a:rPr lang="ru-RU" sz="2500" u="sng" dirty="0"/>
              <a:t>:</a:t>
            </a:r>
            <a:endParaRPr lang="ru-RU" sz="2500" dirty="0"/>
          </a:p>
          <a:p>
            <a:r>
              <a:rPr lang="en-US" sz="2500" dirty="0"/>
              <a:t>Google -</a:t>
            </a:r>
            <a:r>
              <a:rPr lang="en-US" sz="2500" dirty="0">
                <a:hlinkClick r:id="rId4"/>
              </a:rPr>
              <a:t> </a:t>
            </a:r>
            <a:r>
              <a:rPr lang="en-US" sz="2500" dirty="0">
                <a:hlinkClick r:id="rId5"/>
              </a:rPr>
              <a:t>material.io/design</a:t>
            </a:r>
            <a:r>
              <a:rPr lang="en-US" sz="2500" dirty="0"/>
              <a:t> </a:t>
            </a:r>
          </a:p>
          <a:p>
            <a:r>
              <a:rPr lang="en-US" sz="2500" dirty="0"/>
              <a:t>Apple -</a:t>
            </a:r>
            <a:r>
              <a:rPr lang="en-US" sz="2500" dirty="0">
                <a:hlinkClick r:id="rId6"/>
              </a:rPr>
              <a:t> developer.apple.com/design/human-interface-guidelines</a:t>
            </a:r>
            <a:r>
              <a:rPr lang="en-US" sz="2500" dirty="0"/>
              <a:t> </a:t>
            </a:r>
          </a:p>
          <a:p>
            <a:r>
              <a:rPr lang="en-US" sz="2500" dirty="0"/>
              <a:t>Windows -</a:t>
            </a:r>
            <a:r>
              <a:rPr lang="en-US" sz="2500" dirty="0">
                <a:hlinkClick r:id="rId7"/>
              </a:rPr>
              <a:t> docs.microsoft.com/</a:t>
            </a:r>
            <a:r>
              <a:rPr lang="en-US" sz="2500" dirty="0" err="1">
                <a:hlinkClick r:id="rId7"/>
              </a:rPr>
              <a:t>ru-ru</a:t>
            </a:r>
            <a:r>
              <a:rPr lang="en-US" sz="2500" dirty="0">
                <a:hlinkClick r:id="rId7"/>
              </a:rPr>
              <a:t>/windows/apps/desktop </a:t>
            </a:r>
            <a:endParaRPr lang="en-US" sz="2500" dirty="0"/>
          </a:p>
          <a:p>
            <a:r>
              <a:rPr lang="en-US" sz="2500" dirty="0"/>
              <a:t>IBM Carbon Design System -</a:t>
            </a:r>
            <a:r>
              <a:rPr lang="en-US" sz="2500" dirty="0">
                <a:hlinkClick r:id="rId8"/>
              </a:rPr>
              <a:t> </a:t>
            </a:r>
            <a:r>
              <a:rPr lang="en-US" sz="2500" dirty="0">
                <a:hlinkClick r:id="rId9"/>
              </a:rPr>
              <a:t>www.carbondesignsystem.com</a:t>
            </a:r>
            <a:endParaRPr lang="en-US" sz="2500" dirty="0"/>
          </a:p>
          <a:p>
            <a:pPr marL="0" indent="0">
              <a:buNone/>
            </a:pPr>
            <a:r>
              <a:rPr lang="en-US" sz="2500" dirty="0"/>
              <a:t/>
            </a:r>
            <a:br>
              <a:rPr lang="en-US" sz="2500" dirty="0"/>
            </a:br>
            <a:endParaRPr lang="en-US" sz="2500" dirty="0"/>
          </a:p>
          <a:p>
            <a:r>
              <a:rPr lang="en-US" sz="2500" u="sng" dirty="0"/>
              <a:t>4. </a:t>
            </a:r>
            <a:r>
              <a:rPr lang="ru-RU" sz="2500" u="sng" dirty="0"/>
              <a:t>Инструменты для пользовательского тестирования:</a:t>
            </a:r>
            <a:endParaRPr lang="ru-RU" sz="2500" dirty="0"/>
          </a:p>
          <a:p>
            <a:r>
              <a:rPr lang="ru-RU" sz="2500" dirty="0"/>
              <a:t>Ведение проекта - </a:t>
            </a:r>
            <a:r>
              <a:rPr lang="en-US" sz="2500" dirty="0"/>
              <a:t>Trello, Notion, </a:t>
            </a:r>
            <a:r>
              <a:rPr lang="en-US" sz="2500" dirty="0" err="1"/>
              <a:t>Yougile</a:t>
            </a:r>
            <a:endParaRPr lang="en-US" sz="2500" dirty="0"/>
          </a:p>
          <a:p>
            <a:r>
              <a:rPr lang="ru-RU" sz="2500" dirty="0"/>
              <a:t>Запись экрана - </a:t>
            </a:r>
            <a:r>
              <a:rPr lang="en-US" sz="2500" dirty="0"/>
              <a:t>OBS Studio</a:t>
            </a:r>
          </a:p>
          <a:p>
            <a:r>
              <a:rPr lang="ru-RU" sz="2500" dirty="0"/>
              <a:t>Анкетирование + Задания для тестирования - </a:t>
            </a:r>
            <a:r>
              <a:rPr lang="en-US" sz="2500" dirty="0" err="1"/>
              <a:t>TypeForm</a:t>
            </a:r>
            <a:r>
              <a:rPr lang="en-US" sz="2500" dirty="0"/>
              <a:t>, Google </a:t>
            </a:r>
            <a:r>
              <a:rPr lang="ru-RU" sz="2500" dirty="0"/>
              <a:t>Формы</a:t>
            </a:r>
          </a:p>
          <a:p>
            <a:r>
              <a:rPr lang="ru-RU" sz="2500" dirty="0"/>
              <a:t>Удаленное управление экраном - </a:t>
            </a:r>
            <a:r>
              <a:rPr lang="en-US" sz="2500" dirty="0"/>
              <a:t>TeamViewer, Google Remote Desktop, Zoom</a:t>
            </a:r>
          </a:p>
          <a:p>
            <a:r>
              <a:rPr lang="ru-RU" sz="2500" dirty="0"/>
              <a:t>Можно использовать любые аналогичные продукты.</a:t>
            </a:r>
          </a:p>
          <a:p>
            <a:endParaRPr lang="ru-RU" dirty="0" smtClean="0"/>
          </a:p>
          <a:p>
            <a:r>
              <a:rPr lang="ru-RU" sz="3000" dirty="0">
                <a:hlinkClick r:id="rId10"/>
              </a:rPr>
              <a:t>Школа начинающих </a:t>
            </a:r>
            <a:r>
              <a:rPr lang="ru-RU" sz="3000" dirty="0" err="1">
                <a:hlinkClick r:id="rId10"/>
              </a:rPr>
              <a:t>тестировщиков</a:t>
            </a:r>
            <a:endParaRPr lang="ru-RU" sz="3000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25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0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B1C41378-982A-4661-B96B-54D04FF42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57" y="628650"/>
            <a:ext cx="9186713" cy="5600700"/>
          </a:xfrm>
          <a:prstGeom prst="rect">
            <a:avLst/>
          </a:prstGeom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xmlns="" id="{30AF0383-90C5-4432-B0E5-725607541F7D}"/>
              </a:ext>
            </a:extLst>
          </p:cNvPr>
          <p:cNvSpPr txBox="1"/>
          <p:nvPr/>
        </p:nvSpPr>
        <p:spPr>
          <a:xfrm>
            <a:off x="1714500" y="3026452"/>
            <a:ext cx="2514600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r>
              <a:rPr lang="ru-RU" dirty="0">
                <a:latin typeface="Geometria" panose="020B05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Уменьшение затрат на обучение</a:t>
            </a:r>
            <a:endParaRPr lang="ru-RU" dirty="0">
              <a:solidFill>
                <a:srgbClr val="404040"/>
              </a:solidFill>
              <a:latin typeface="Geometria" panose="020B0503020204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xmlns="" id="{BD4211DD-7C92-4DEA-8FE2-C1EAFA9E18C4}"/>
              </a:ext>
            </a:extLst>
          </p:cNvPr>
          <p:cNvSpPr txBox="1"/>
          <p:nvPr/>
        </p:nvSpPr>
        <p:spPr>
          <a:xfrm>
            <a:off x="1714500" y="1816753"/>
            <a:ext cx="2514600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r>
              <a:rPr lang="ru-RU" dirty="0">
                <a:latin typeface="Geometria" panose="020B05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Увеличение производительности</a:t>
            </a:r>
            <a:endParaRPr lang="ru-RU" dirty="0">
              <a:solidFill>
                <a:srgbClr val="404040"/>
              </a:solidFill>
              <a:latin typeface="Geometria" panose="020B0503020204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xmlns="" id="{982198C1-466D-4A8B-941C-5BE1EC592E5A}"/>
              </a:ext>
            </a:extLst>
          </p:cNvPr>
          <p:cNvSpPr txBox="1"/>
          <p:nvPr/>
        </p:nvSpPr>
        <p:spPr>
          <a:xfrm>
            <a:off x="1714500" y="4245735"/>
            <a:ext cx="2514600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r>
              <a:rPr lang="ru-RU" dirty="0">
                <a:latin typeface="Geometria" panose="020B05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Увеличение удовлетворенности клиента</a:t>
            </a:r>
            <a:endParaRPr lang="ru-RU" dirty="0">
              <a:solidFill>
                <a:srgbClr val="404040"/>
              </a:solidFill>
              <a:latin typeface="Geometria" panose="020B0503020204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xmlns="" id="{20A363EB-022D-44FB-B0A3-A6671BDCE14C}"/>
              </a:ext>
            </a:extLst>
          </p:cNvPr>
          <p:cNvSpPr txBox="1"/>
          <p:nvPr/>
        </p:nvSpPr>
        <p:spPr>
          <a:xfrm>
            <a:off x="5372100" y="3026452"/>
            <a:ext cx="2514600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r>
              <a:rPr lang="ru-RU" dirty="0">
                <a:latin typeface="Geometria" panose="020B05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Уменьшение времени и затрат на развитие</a:t>
            </a:r>
            <a:endParaRPr lang="ru-RU" dirty="0">
              <a:solidFill>
                <a:srgbClr val="404040"/>
              </a:solidFill>
              <a:latin typeface="Geometria" panose="020B0503020204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xmlns="" id="{0B47679B-A0EE-4900-B29D-10375CE28F05}"/>
              </a:ext>
            </a:extLst>
          </p:cNvPr>
          <p:cNvSpPr txBox="1"/>
          <p:nvPr/>
        </p:nvSpPr>
        <p:spPr>
          <a:xfrm>
            <a:off x="5340372" y="1816753"/>
            <a:ext cx="2514600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r>
              <a:rPr lang="ru-RU" dirty="0">
                <a:latin typeface="Geometria" panose="020B05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Уменьшение затрат на обслуживание</a:t>
            </a:r>
            <a:endParaRPr lang="ru-RU" dirty="0">
              <a:solidFill>
                <a:srgbClr val="404040"/>
              </a:solidFill>
              <a:latin typeface="Geometria" panose="020B0503020204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xmlns="" id="{FC344A17-94A5-4E69-9D3D-75A9F4AFF504}"/>
              </a:ext>
            </a:extLst>
          </p:cNvPr>
          <p:cNvSpPr txBox="1"/>
          <p:nvPr/>
        </p:nvSpPr>
        <p:spPr>
          <a:xfrm>
            <a:off x="5403830" y="4245735"/>
            <a:ext cx="2514600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r>
              <a:rPr lang="ru-RU" dirty="0">
                <a:latin typeface="Geometria" panose="020B05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Увеличение продаж </a:t>
            </a:r>
          </a:p>
          <a:p>
            <a:r>
              <a:rPr lang="ru-RU" dirty="0">
                <a:latin typeface="Geometria" panose="020B05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и доходов</a:t>
            </a:r>
            <a:endParaRPr lang="ru-RU" dirty="0">
              <a:solidFill>
                <a:srgbClr val="404040"/>
              </a:solidFill>
              <a:latin typeface="Geometria" panose="020B0503020204020204" pitchFamily="3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3" name="Рисунок 62">
            <a:extLst>
              <a:ext uri="{FF2B5EF4-FFF2-40B4-BE49-F238E27FC236}">
                <a16:creationId xmlns:a16="http://schemas.microsoft.com/office/drawing/2014/main" xmlns="" id="{F2BE948E-13A4-45C2-A861-3C5ED0096E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24" y="1931053"/>
            <a:ext cx="561876" cy="301247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xmlns="" id="{205A8BC9-469B-4788-9BB6-1915825ACC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24024" y="3126972"/>
            <a:ext cx="561876" cy="270243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xmlns="" id="{21D14A48-A72B-4BD7-B3E7-7454D8323C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572000" y="3126972"/>
            <a:ext cx="561876" cy="270243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xmlns="" id="{02313405-6989-425F-9A84-068765372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24" y="4317271"/>
            <a:ext cx="561876" cy="301247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xmlns="" id="{934141D9-A4D7-4E30-9257-694BCA9CDA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317271"/>
            <a:ext cx="561876" cy="301247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xmlns="" id="{48CAE8BC-4047-419F-BE69-FE91BDADF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572000" y="1931053"/>
            <a:ext cx="561876" cy="2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4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7597373-2C41-4B5D-A949-F7D431BC8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670"/>
            <a:ext cx="9144000" cy="573524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Резюмируем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xmlns="" id="{D40171AD-816C-412C-9A7E-C310789F536D}"/>
              </a:ext>
            </a:extLst>
          </p:cNvPr>
          <p:cNvSpPr txBox="1"/>
          <p:nvPr/>
        </p:nvSpPr>
        <p:spPr>
          <a:xfrm>
            <a:off x="888741" y="2366472"/>
            <a:ext cx="7455160" cy="2837508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350" u="sng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Юзабилити</a:t>
            </a:r>
            <a:r>
              <a:rPr lang="ru-RU" sz="1350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 (</a:t>
            </a:r>
            <a:r>
              <a:rPr lang="ru-RU" sz="1350" spc="-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usability</a:t>
            </a:r>
            <a:r>
              <a:rPr lang="ru-RU" sz="1350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) — это степень результативности, производительности и удовлетворенности, с которыми продукт может быть использован определенными пользователями, в определенном контексте и для достижения определенных целей. 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350" u="sng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Доступность</a:t>
            </a:r>
            <a:r>
              <a:rPr lang="ru-RU" sz="1350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 (</a:t>
            </a:r>
            <a:r>
              <a:rPr lang="ru-RU" sz="1350" spc="-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accessibility</a:t>
            </a:r>
            <a:r>
              <a:rPr lang="ru-RU" sz="1350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) — важная часть юзабилити, позволяющая расширить сферу пользователей продукта на людей с ограниченными возможностями.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1350" u="sng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Тестирование юзабилити</a:t>
            </a:r>
            <a:r>
              <a:rPr lang="ru-RU" sz="1350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 необходимо для производства качественного и востребованного продукта в мире, где «оценивают по одежке», а так же способствует высоким продажам и доходам.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endParaRPr sz="1350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64135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9B0B93B-8016-454C-80E5-EA87E7C45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963891" y="2142177"/>
            <a:ext cx="4762946" cy="1246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Критерии юзабилити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74BBE07-1881-455E-8E89-A5F8955041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6538005">
            <a:off x="4873755" y="1951768"/>
            <a:ext cx="3888929" cy="388892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3FAFDF73-E803-4CA9-BF18-050E44B447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20404333">
            <a:off x="-1043653" y="3422332"/>
            <a:ext cx="4854179" cy="485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1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4F8E4A67-8ABA-497A-AAED-61FC8FBEE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166"/>
            <a:ext cx="9144000" cy="5853393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Полезность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7" name="object 25">
            <a:extLst>
              <a:ext uri="{FF2B5EF4-FFF2-40B4-BE49-F238E27FC236}">
                <a16:creationId xmlns:a16="http://schemas.microsoft.com/office/drawing/2014/main" xmlns="" id="{B6E10E4C-EBEB-41D0-A0AF-894732326CA3}"/>
              </a:ext>
            </a:extLst>
          </p:cNvPr>
          <p:cNvSpPr txBox="1"/>
          <p:nvPr/>
        </p:nvSpPr>
        <p:spPr>
          <a:xfrm>
            <a:off x="342900" y="1265408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9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1</a:t>
            </a:r>
            <a:endParaRPr sz="7200" b="1" dirty="0">
              <a:solidFill>
                <a:schemeClr val="bg1">
                  <a:lumMod val="9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xmlns="" id="{4A85FE3C-211F-4FF2-BF5E-D2D0F1D722A6}"/>
              </a:ext>
            </a:extLst>
          </p:cNvPr>
          <p:cNvSpPr txBox="1"/>
          <p:nvPr/>
        </p:nvSpPr>
        <p:spPr>
          <a:xfrm>
            <a:off x="857250" y="2463591"/>
            <a:ext cx="5397760" cy="939296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17145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</a:pPr>
            <a:r>
              <a:rPr lang="ru-RU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Соответствует ли информация на сайте ожиданиям потенциального покупателя.</a:t>
            </a:r>
            <a:endParaRPr lang="ru-RU" sz="2100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  <a:cs typeface="Verdana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5A5DDC7C-4E4A-4F72-95AA-6A338960AD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7929659">
            <a:off x="2918121" y="2590554"/>
            <a:ext cx="4417573" cy="441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20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4F8E4A67-8ABA-497A-AAED-61FC8FBEE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284113"/>
            <a:ext cx="9144000" cy="6155409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Эффективность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7" name="object 25">
            <a:extLst>
              <a:ext uri="{FF2B5EF4-FFF2-40B4-BE49-F238E27FC236}">
                <a16:creationId xmlns:a16="http://schemas.microsoft.com/office/drawing/2014/main" xmlns="" id="{B6E10E4C-EBEB-41D0-A0AF-894732326CA3}"/>
              </a:ext>
            </a:extLst>
          </p:cNvPr>
          <p:cNvSpPr txBox="1"/>
          <p:nvPr/>
        </p:nvSpPr>
        <p:spPr>
          <a:xfrm>
            <a:off x="342900" y="1265408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9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2</a:t>
            </a:r>
            <a:endParaRPr sz="7200" b="1" dirty="0">
              <a:solidFill>
                <a:schemeClr val="bg1">
                  <a:lumMod val="9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xmlns="" id="{4A85FE3C-211F-4FF2-BF5E-D2D0F1D722A6}"/>
              </a:ext>
            </a:extLst>
          </p:cNvPr>
          <p:cNvSpPr txBox="1"/>
          <p:nvPr/>
        </p:nvSpPr>
        <p:spPr>
          <a:xfrm>
            <a:off x="857250" y="2463591"/>
            <a:ext cx="5397760" cy="939296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17145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</a:pPr>
            <a:r>
              <a:rPr lang="ru-RU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Сколько времени требуется </a:t>
            </a:r>
            <a:br>
              <a:rPr lang="ru-RU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</a:br>
            <a:r>
              <a:rPr lang="ru-RU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на достижение цели.</a:t>
            </a:r>
            <a:endParaRPr lang="ru-RU" sz="2100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82640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47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4F8E4A67-8ABA-497A-AAED-61FC8FBEE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166"/>
            <a:ext cx="9144000" cy="5853393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Запоминаемость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7" name="object 25">
            <a:extLst>
              <a:ext uri="{FF2B5EF4-FFF2-40B4-BE49-F238E27FC236}">
                <a16:creationId xmlns:a16="http://schemas.microsoft.com/office/drawing/2014/main" xmlns="" id="{B6E10E4C-EBEB-41D0-A0AF-894732326CA3}"/>
              </a:ext>
            </a:extLst>
          </p:cNvPr>
          <p:cNvSpPr txBox="1"/>
          <p:nvPr/>
        </p:nvSpPr>
        <p:spPr>
          <a:xfrm>
            <a:off x="342900" y="1265408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9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3</a:t>
            </a:r>
            <a:endParaRPr sz="7200" b="1" dirty="0">
              <a:solidFill>
                <a:schemeClr val="bg1">
                  <a:lumMod val="9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xmlns="" id="{4A85FE3C-211F-4FF2-BF5E-D2D0F1D722A6}"/>
              </a:ext>
            </a:extLst>
          </p:cNvPr>
          <p:cNvSpPr txBox="1"/>
          <p:nvPr/>
        </p:nvSpPr>
        <p:spPr>
          <a:xfrm>
            <a:off x="857250" y="2463591"/>
            <a:ext cx="7055110" cy="1359411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17145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</a:pPr>
            <a:r>
              <a:rPr lang="ru-RU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Как быстро пользователь адаптируется к нюансам работы с сайтом, сможет ли оперативно разобраться при повторных посещениях.</a:t>
            </a:r>
            <a:endParaRPr lang="ru-RU" sz="2100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18885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4F8E4A67-8ABA-497A-AAED-61FC8FBEE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228599"/>
            <a:ext cx="9144000" cy="5983959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Простота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7" name="object 25">
            <a:extLst>
              <a:ext uri="{FF2B5EF4-FFF2-40B4-BE49-F238E27FC236}">
                <a16:creationId xmlns:a16="http://schemas.microsoft.com/office/drawing/2014/main" xmlns="" id="{B6E10E4C-EBEB-41D0-A0AF-894732326CA3}"/>
              </a:ext>
            </a:extLst>
          </p:cNvPr>
          <p:cNvSpPr txBox="1"/>
          <p:nvPr/>
        </p:nvSpPr>
        <p:spPr>
          <a:xfrm>
            <a:off x="228600" y="1251904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9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4</a:t>
            </a:r>
            <a:endParaRPr sz="7200" b="1" dirty="0">
              <a:solidFill>
                <a:schemeClr val="bg1">
                  <a:lumMod val="9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xmlns="" id="{4A85FE3C-211F-4FF2-BF5E-D2D0F1D722A6}"/>
              </a:ext>
            </a:extLst>
          </p:cNvPr>
          <p:cNvSpPr txBox="1"/>
          <p:nvPr/>
        </p:nvSpPr>
        <p:spPr>
          <a:xfrm>
            <a:off x="857250" y="2463591"/>
            <a:ext cx="7055110" cy="939296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17145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</a:pPr>
            <a:r>
              <a:rPr lang="ru-RU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Насколько легко новому посетителю ориентироваться в пространстве и выполнять элементарные действия?</a:t>
            </a:r>
            <a:endParaRPr lang="ru-RU" sz="2100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66866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4F8E4A67-8ABA-497A-AAED-61FC8FBEE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166"/>
            <a:ext cx="9144000" cy="6098784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Лояльность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7" name="object 25">
            <a:extLst>
              <a:ext uri="{FF2B5EF4-FFF2-40B4-BE49-F238E27FC236}">
                <a16:creationId xmlns:a16="http://schemas.microsoft.com/office/drawing/2014/main" xmlns="" id="{B6E10E4C-EBEB-41D0-A0AF-894732326CA3}"/>
              </a:ext>
            </a:extLst>
          </p:cNvPr>
          <p:cNvSpPr txBox="1"/>
          <p:nvPr/>
        </p:nvSpPr>
        <p:spPr>
          <a:xfrm>
            <a:off x="342900" y="1265408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9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5</a:t>
            </a:r>
            <a:endParaRPr sz="7200" b="1" dirty="0">
              <a:solidFill>
                <a:schemeClr val="bg1">
                  <a:lumMod val="9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xmlns="" id="{4A85FE3C-211F-4FF2-BF5E-D2D0F1D722A6}"/>
              </a:ext>
            </a:extLst>
          </p:cNvPr>
          <p:cNvSpPr txBox="1"/>
          <p:nvPr/>
        </p:nvSpPr>
        <p:spPr>
          <a:xfrm>
            <a:off x="857250" y="2463591"/>
            <a:ext cx="7055110" cy="1359411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17145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</a:pPr>
            <a:r>
              <a:rPr lang="ru-RU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В какой мере пользователь удовлетворен взаимодействием с ресурсом, возникает ли желание вернуться.</a:t>
            </a:r>
            <a:endParaRPr lang="ru-RU" sz="2100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8329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9651"/>
            <a:ext cx="9144000" cy="64360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9" y="3871452"/>
            <a:ext cx="647619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9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2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1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99"/>
            <a:ext cx="9143999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9753"/>
            <a:ext cx="9144000" cy="61849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372723"/>
            <a:ext cx="895238" cy="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3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98"/>
            <a:ext cx="9144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7431"/>
            <a:ext cx="9144000" cy="50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892" y="2334652"/>
            <a:ext cx="628571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4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9B0B93B-8016-454C-80E5-EA87E7C45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963890" y="2142178"/>
            <a:ext cx="7216220" cy="1246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Базовые понятия</a:t>
            </a:r>
            <a:b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</a:b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в юзабилити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74BBE07-1881-455E-8E89-A5F8955041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7100000">
            <a:off x="4390734" y="3653763"/>
            <a:ext cx="4085110" cy="40851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CAC9ADA-6646-48EE-9E44-E029E630AF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7100000">
            <a:off x="5978953" y="1550777"/>
            <a:ext cx="2845312" cy="284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82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2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4863"/>
            <a:ext cx="9144000" cy="54983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675" y="2822967"/>
            <a:ext cx="800000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9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3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9B0B93B-8016-454C-80E5-EA87E7C45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963891" y="2142178"/>
            <a:ext cx="4922560" cy="1246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Эвристики Якоба Нильсена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3FAFDF73-E803-4CA9-BF18-050E44B447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7100000">
            <a:off x="5231776" y="2488576"/>
            <a:ext cx="4854179" cy="48541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38132F1B-46E5-4AA8-9C91-8BD7B4CB57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7301344">
            <a:off x="-77303" y="3313163"/>
            <a:ext cx="4107093" cy="410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88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E79B8FC7-A39B-4B29-AC7F-060784C0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495"/>
            <a:ext cx="9144000" cy="5901059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930124" y="2838221"/>
            <a:ext cx="4213376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Понятное состояние системы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pic>
        <p:nvPicPr>
          <p:cNvPr id="8" name="Google Shape;148;p6">
            <a:extLst>
              <a:ext uri="{FF2B5EF4-FFF2-40B4-BE49-F238E27FC236}">
                <a16:creationId xmlns:a16="http://schemas.microsoft.com/office/drawing/2014/main" xmlns="" id="{2F6451E7-7D6C-4B55-AC8F-5FAE8F12BBF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5869" y="2616424"/>
            <a:ext cx="1571625" cy="139303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bject 25">
            <a:extLst>
              <a:ext uri="{FF2B5EF4-FFF2-40B4-BE49-F238E27FC236}">
                <a16:creationId xmlns:a16="http://schemas.microsoft.com/office/drawing/2014/main" xmlns="" id="{558262A0-B16B-4130-B517-EA4086A36980}"/>
              </a:ext>
            </a:extLst>
          </p:cNvPr>
          <p:cNvSpPr txBox="1"/>
          <p:nvPr/>
        </p:nvSpPr>
        <p:spPr>
          <a:xfrm>
            <a:off x="1014413" y="1661029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1</a:t>
            </a:r>
            <a:endParaRPr sz="72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27906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56190253-8AE6-42F3-86EF-9C23C3C6D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171450"/>
            <a:ext cx="9144000" cy="600075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987274" y="2838220"/>
            <a:ext cx="3699026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Соответствие системы и реального мира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pic>
        <p:nvPicPr>
          <p:cNvPr id="6" name="Google Shape;154;p6">
            <a:extLst>
              <a:ext uri="{FF2B5EF4-FFF2-40B4-BE49-F238E27FC236}">
                <a16:creationId xmlns:a16="http://schemas.microsoft.com/office/drawing/2014/main" xmlns="" id="{9B74A0E8-6A99-4C2A-BEC4-A132A0FCB2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6550" y="2742600"/>
            <a:ext cx="125730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bject 25">
            <a:extLst>
              <a:ext uri="{FF2B5EF4-FFF2-40B4-BE49-F238E27FC236}">
                <a16:creationId xmlns:a16="http://schemas.microsoft.com/office/drawing/2014/main" xmlns="" id="{7FB92DDA-2A90-47AA-BE5A-7FC6AB5607C0}"/>
              </a:ext>
            </a:extLst>
          </p:cNvPr>
          <p:cNvSpPr txBox="1"/>
          <p:nvPr/>
        </p:nvSpPr>
        <p:spPr>
          <a:xfrm>
            <a:off x="1014413" y="1661029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2</a:t>
            </a:r>
            <a:endParaRPr sz="72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63970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D3F09D-A648-4751-8A04-05477FE8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19"/>
            <a:ext cx="9103231" cy="5901059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987274" y="2838220"/>
            <a:ext cx="4213376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Свобода действий </a:t>
            </a:r>
            <a:b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</a:b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и контроль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pic>
        <p:nvPicPr>
          <p:cNvPr id="6" name="Google Shape;147;p6">
            <a:extLst>
              <a:ext uri="{FF2B5EF4-FFF2-40B4-BE49-F238E27FC236}">
                <a16:creationId xmlns:a16="http://schemas.microsoft.com/office/drawing/2014/main" xmlns="" id="{F3DD34A6-6F05-4C1B-867D-52402CE6DE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8610" y="2899763"/>
            <a:ext cx="2364581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bject 25">
            <a:extLst>
              <a:ext uri="{FF2B5EF4-FFF2-40B4-BE49-F238E27FC236}">
                <a16:creationId xmlns:a16="http://schemas.microsoft.com/office/drawing/2014/main" xmlns="" id="{804EE7C9-0BE0-45E9-B0EB-2231644575AF}"/>
              </a:ext>
            </a:extLst>
          </p:cNvPr>
          <p:cNvSpPr txBox="1"/>
          <p:nvPr/>
        </p:nvSpPr>
        <p:spPr>
          <a:xfrm>
            <a:off x="1014413" y="1661029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3</a:t>
            </a:r>
            <a:endParaRPr sz="72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82792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348A3103-B088-4024-8A4B-2A2634380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64223" y="228600"/>
            <a:ext cx="9579673" cy="600075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987274" y="2838220"/>
            <a:ext cx="4213376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Согласованность</a:t>
            </a:r>
          </a:p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и стандарты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pic>
        <p:nvPicPr>
          <p:cNvPr id="6" name="Google Shape;155;p6">
            <a:extLst>
              <a:ext uri="{FF2B5EF4-FFF2-40B4-BE49-F238E27FC236}">
                <a16:creationId xmlns:a16="http://schemas.microsoft.com/office/drawing/2014/main" xmlns="" id="{61296A74-D171-4555-B9EE-7A2CA17E5D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4951" y="2882723"/>
            <a:ext cx="3136106" cy="73580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bject 25">
            <a:extLst>
              <a:ext uri="{FF2B5EF4-FFF2-40B4-BE49-F238E27FC236}">
                <a16:creationId xmlns:a16="http://schemas.microsoft.com/office/drawing/2014/main" xmlns="" id="{1977DF23-3432-47E3-BC9B-2AEEE5672899}"/>
              </a:ext>
            </a:extLst>
          </p:cNvPr>
          <p:cNvSpPr txBox="1"/>
          <p:nvPr/>
        </p:nvSpPr>
        <p:spPr>
          <a:xfrm>
            <a:off x="1014413" y="1661029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4</a:t>
            </a:r>
            <a:endParaRPr sz="72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23142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7DB51E0B-9B92-4A19-B468-DE61D126B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162" y="-202790"/>
            <a:ext cx="9944613" cy="6229350"/>
          </a:xfrm>
          <a:prstGeom prst="rect">
            <a:avLst/>
          </a:prstGeom>
        </p:spPr>
      </p:pic>
      <p:sp>
        <p:nvSpPr>
          <p:cNvPr id="11" name="object 25">
            <a:extLst>
              <a:ext uri="{FF2B5EF4-FFF2-40B4-BE49-F238E27FC236}">
                <a16:creationId xmlns:a16="http://schemas.microsoft.com/office/drawing/2014/main" xmlns="" id="{1A326D56-DE5D-4D52-886E-17F5F10C645C}"/>
              </a:ext>
            </a:extLst>
          </p:cNvPr>
          <p:cNvSpPr txBox="1"/>
          <p:nvPr/>
        </p:nvSpPr>
        <p:spPr>
          <a:xfrm>
            <a:off x="900113" y="1546729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5</a:t>
            </a:r>
            <a:endParaRPr sz="72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930124" y="2838220"/>
            <a:ext cx="4213376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Предотвращение</a:t>
            </a:r>
            <a:b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</a:b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ошибок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pic>
        <p:nvPicPr>
          <p:cNvPr id="6" name="Google Shape;157;p6">
            <a:extLst>
              <a:ext uri="{FF2B5EF4-FFF2-40B4-BE49-F238E27FC236}">
                <a16:creationId xmlns:a16="http://schemas.microsoft.com/office/drawing/2014/main" xmlns="" id="{64D5CFE8-870A-4864-B23A-77F0C2EFF8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0" y="2866796"/>
            <a:ext cx="4057650" cy="800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7561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987AD1D2-CFBF-4908-9023-678B6218B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object 25">
            <a:extLst>
              <a:ext uri="{FF2B5EF4-FFF2-40B4-BE49-F238E27FC236}">
                <a16:creationId xmlns:a16="http://schemas.microsoft.com/office/drawing/2014/main" xmlns="" id="{E997337D-DBF5-48EF-B3E6-12B85E92F963}"/>
              </a:ext>
            </a:extLst>
          </p:cNvPr>
          <p:cNvSpPr txBox="1"/>
          <p:nvPr/>
        </p:nvSpPr>
        <p:spPr>
          <a:xfrm>
            <a:off x="1014413" y="1661029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6</a:t>
            </a:r>
            <a:endParaRPr sz="72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1028700" y="2838220"/>
            <a:ext cx="35433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На виду, </a:t>
            </a:r>
            <a:b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</a:b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а не в памяти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pic>
        <p:nvPicPr>
          <p:cNvPr id="7" name="Google Shape;165;p7">
            <a:extLst>
              <a:ext uri="{FF2B5EF4-FFF2-40B4-BE49-F238E27FC236}">
                <a16:creationId xmlns:a16="http://schemas.microsoft.com/office/drawing/2014/main" xmlns="" id="{F27450A9-E581-477B-B32E-431E0486B2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0" y="2686050"/>
            <a:ext cx="3757613" cy="13787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838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38F32CC7-2BEA-4C11-9233-022E891DB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670"/>
            <a:ext cx="9144000" cy="5574660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xmlns="" id="{D19C8929-0C91-4812-ADBF-3E680B0AB54A}"/>
              </a:ext>
            </a:extLst>
          </p:cNvPr>
          <p:cNvSpPr txBox="1"/>
          <p:nvPr/>
        </p:nvSpPr>
        <p:spPr>
          <a:xfrm>
            <a:off x="857250" y="1943100"/>
            <a:ext cx="7086600" cy="13022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r>
              <a:rPr lang="ru-RU" sz="2100" u="sng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Юзабилити (</a:t>
            </a:r>
            <a:r>
              <a:rPr lang="ru-RU" sz="2100" u="sng" dirty="0" err="1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usability</a:t>
            </a:r>
            <a:r>
              <a:rPr lang="ru-RU" sz="2100" u="sng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— это степень результативности, производительности </a:t>
            </a:r>
            <a:r>
              <a:rPr lang="en-US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и удовлетворенности, с которыми продукт может быть использован</a:t>
            </a: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xmlns="" id="{7DD166AB-7D2D-4C2F-A966-BB140F146FD5}"/>
              </a:ext>
            </a:extLst>
          </p:cNvPr>
          <p:cNvSpPr txBox="1"/>
          <p:nvPr/>
        </p:nvSpPr>
        <p:spPr>
          <a:xfrm>
            <a:off x="888741" y="3469162"/>
            <a:ext cx="5397760" cy="1564595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2100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определенными пользователями 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2100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в определенном контексте 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z="2100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для достижения определенных целей. </a:t>
            </a:r>
            <a:endParaRPr sz="2100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38228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987AD1D2-CFBF-4908-9023-678B6218B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object 25">
            <a:extLst>
              <a:ext uri="{FF2B5EF4-FFF2-40B4-BE49-F238E27FC236}">
                <a16:creationId xmlns:a16="http://schemas.microsoft.com/office/drawing/2014/main" xmlns="" id="{E997337D-DBF5-48EF-B3E6-12B85E92F963}"/>
              </a:ext>
            </a:extLst>
          </p:cNvPr>
          <p:cNvSpPr txBox="1"/>
          <p:nvPr/>
        </p:nvSpPr>
        <p:spPr>
          <a:xfrm>
            <a:off x="1014413" y="1661029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7</a:t>
            </a:r>
            <a:endParaRPr sz="72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1028700" y="2838220"/>
            <a:ext cx="35433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Гибкость </a:t>
            </a:r>
            <a:b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</a:b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и эффективность 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pic>
        <p:nvPicPr>
          <p:cNvPr id="6" name="Google Shape;162;p7">
            <a:extLst>
              <a:ext uri="{FF2B5EF4-FFF2-40B4-BE49-F238E27FC236}">
                <a16:creationId xmlns:a16="http://schemas.microsoft.com/office/drawing/2014/main" xmlns="" id="{13028FC5-38D2-4D7D-B5FB-CDA5199E47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4641" b="1773"/>
          <a:stretch/>
        </p:blipFill>
        <p:spPr>
          <a:xfrm>
            <a:off x="4343400" y="2439591"/>
            <a:ext cx="4283516" cy="1978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2985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987AD1D2-CFBF-4908-9023-678B6218B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7" t="16388"/>
          <a:stretch/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9" name="object 25">
            <a:extLst>
              <a:ext uri="{FF2B5EF4-FFF2-40B4-BE49-F238E27FC236}">
                <a16:creationId xmlns:a16="http://schemas.microsoft.com/office/drawing/2014/main" xmlns="" id="{E997337D-DBF5-48EF-B3E6-12B85E92F963}"/>
              </a:ext>
            </a:extLst>
          </p:cNvPr>
          <p:cNvSpPr txBox="1"/>
          <p:nvPr/>
        </p:nvSpPr>
        <p:spPr>
          <a:xfrm>
            <a:off x="1014413" y="1661029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8</a:t>
            </a:r>
            <a:endParaRPr sz="72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1028700" y="2838221"/>
            <a:ext cx="35433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Минимализм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pic>
        <p:nvPicPr>
          <p:cNvPr id="12" name="Google Shape;168;p7">
            <a:extLst>
              <a:ext uri="{FF2B5EF4-FFF2-40B4-BE49-F238E27FC236}">
                <a16:creationId xmlns:a16="http://schemas.microsoft.com/office/drawing/2014/main" xmlns="" id="{9A6F2F37-A50F-4A8B-855D-FACADFBA4F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7061" y="2550140"/>
            <a:ext cx="4748332" cy="2022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4552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987AD1D2-CFBF-4908-9023-678B6218B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object 25">
            <a:extLst>
              <a:ext uri="{FF2B5EF4-FFF2-40B4-BE49-F238E27FC236}">
                <a16:creationId xmlns:a16="http://schemas.microsoft.com/office/drawing/2014/main" xmlns="" id="{E997337D-DBF5-48EF-B3E6-12B85E92F963}"/>
              </a:ext>
            </a:extLst>
          </p:cNvPr>
          <p:cNvSpPr txBox="1"/>
          <p:nvPr/>
        </p:nvSpPr>
        <p:spPr>
          <a:xfrm>
            <a:off x="1014413" y="1661029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9</a:t>
            </a:r>
            <a:endParaRPr sz="72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1028700" y="2838220"/>
            <a:ext cx="35433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Понимание</a:t>
            </a:r>
            <a:b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</a:b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проблем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pic>
        <p:nvPicPr>
          <p:cNvPr id="12" name="Google Shape;170;p7">
            <a:extLst>
              <a:ext uri="{FF2B5EF4-FFF2-40B4-BE49-F238E27FC236}">
                <a16:creationId xmlns:a16="http://schemas.microsoft.com/office/drawing/2014/main" xmlns="" id="{6FF44A11-04B6-49AE-AE85-247B400B6A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3268" y="2285377"/>
            <a:ext cx="4142082" cy="19895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7835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987AD1D2-CFBF-4908-9023-678B6218B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"/>
            <a:ext cx="9144000" cy="6858000"/>
          </a:xfrm>
          <a:prstGeom prst="rect">
            <a:avLst/>
          </a:prstGeom>
        </p:spPr>
      </p:pic>
      <p:sp>
        <p:nvSpPr>
          <p:cNvPr id="9" name="object 25">
            <a:extLst>
              <a:ext uri="{FF2B5EF4-FFF2-40B4-BE49-F238E27FC236}">
                <a16:creationId xmlns:a16="http://schemas.microsoft.com/office/drawing/2014/main" xmlns="" id="{E997337D-DBF5-48EF-B3E6-12B85E92F963}"/>
              </a:ext>
            </a:extLst>
          </p:cNvPr>
          <p:cNvSpPr txBox="1"/>
          <p:nvPr/>
        </p:nvSpPr>
        <p:spPr>
          <a:xfrm>
            <a:off x="1014412" y="1661029"/>
            <a:ext cx="1443038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10</a:t>
            </a:r>
            <a:endParaRPr sz="72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1028700" y="2838220"/>
            <a:ext cx="35433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Справка </a:t>
            </a:r>
            <a:b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</a:b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и документация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46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9B0B93B-8016-454C-80E5-EA87E7C45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963891" y="2142178"/>
            <a:ext cx="4922560" cy="1246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Цели юзабилити тестирования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38132F1B-46E5-4AA8-9C91-8BD7B4CB57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4525467">
            <a:off x="1371623" y="4028804"/>
            <a:ext cx="4107093" cy="410709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C0676BB-8473-404B-9BF2-726B37DA90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4525467">
            <a:off x="4150459" y="2573239"/>
            <a:ext cx="5344943" cy="534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66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87FB7CC9-66FE-4E65-BB4E-2B3F6623E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8422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Какие же цели тестирования юзабилити?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3" name="object 25">
            <a:extLst>
              <a:ext uri="{FF2B5EF4-FFF2-40B4-BE49-F238E27FC236}">
                <a16:creationId xmlns:a16="http://schemas.microsoft.com/office/drawing/2014/main" xmlns="" id="{37BCFD08-01EF-4D4E-BC7E-CB3E8ED7A3FB}"/>
              </a:ext>
            </a:extLst>
          </p:cNvPr>
          <p:cNvSpPr txBox="1"/>
          <p:nvPr/>
        </p:nvSpPr>
        <p:spPr>
          <a:xfrm>
            <a:off x="872975" y="3375208"/>
            <a:ext cx="2543209" cy="84744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Устранение недопонимая со стороны пользователя</a:t>
            </a:r>
          </a:p>
        </p:txBody>
      </p:sp>
      <p:sp>
        <p:nvSpPr>
          <p:cNvPr id="17" name="object 25">
            <a:extLst>
              <a:ext uri="{FF2B5EF4-FFF2-40B4-BE49-F238E27FC236}">
                <a16:creationId xmlns:a16="http://schemas.microsoft.com/office/drawing/2014/main" xmlns="" id="{581B6DE8-2568-46C3-B5B6-294CFB9E71B1}"/>
              </a:ext>
            </a:extLst>
          </p:cNvPr>
          <p:cNvSpPr txBox="1"/>
          <p:nvPr/>
        </p:nvSpPr>
        <p:spPr>
          <a:xfrm>
            <a:off x="3366852" y="3375208"/>
            <a:ext cx="2759629" cy="84744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Ускорение взаимодействия пользователя и продукта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Geometria "/>
              <a:ea typeface="Verdana" panose="020B0604030504040204" pitchFamily="34" charset="0"/>
              <a:cs typeface="Verdana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xmlns="" id="{18086780-D263-40FD-896B-5AAF9F757F3A}"/>
              </a:ext>
            </a:extLst>
          </p:cNvPr>
          <p:cNvSpPr txBox="1"/>
          <p:nvPr/>
        </p:nvSpPr>
        <p:spPr>
          <a:xfrm>
            <a:off x="6126480" y="3375208"/>
            <a:ext cx="2543209" cy="84744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Дополнительная функциональность продукта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Geometria "/>
              <a:ea typeface="Verdana" panose="020B0604030504040204" pitchFamily="34" charset="0"/>
              <a:cs typeface="Verdana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xmlns="" id="{8F4253CC-29D5-4A92-9D11-4FF35175A19E}"/>
              </a:ext>
            </a:extLst>
          </p:cNvPr>
          <p:cNvSpPr txBox="1"/>
          <p:nvPr/>
        </p:nvSpPr>
        <p:spPr>
          <a:xfrm>
            <a:off x="872975" y="2589693"/>
            <a:ext cx="1298726" cy="940738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60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1</a:t>
            </a:r>
            <a:endParaRPr sz="60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xmlns="" id="{BB04D508-E1E4-49ED-BFB4-CBB987EF95B3}"/>
              </a:ext>
            </a:extLst>
          </p:cNvPr>
          <p:cNvSpPr txBox="1"/>
          <p:nvPr/>
        </p:nvSpPr>
        <p:spPr>
          <a:xfrm>
            <a:off x="3364396" y="2589693"/>
            <a:ext cx="1298726" cy="940738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60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2</a:t>
            </a:r>
            <a:endParaRPr sz="60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xmlns="" id="{7587923C-8FA0-45BD-A62C-AB00DC4C2AF0}"/>
              </a:ext>
            </a:extLst>
          </p:cNvPr>
          <p:cNvSpPr txBox="1"/>
          <p:nvPr/>
        </p:nvSpPr>
        <p:spPr>
          <a:xfrm>
            <a:off x="6099358" y="2589693"/>
            <a:ext cx="1298726" cy="940738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60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3</a:t>
            </a:r>
            <a:endParaRPr sz="60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pic>
        <p:nvPicPr>
          <p:cNvPr id="11" name="Google Shape;183;p9">
            <a:extLst>
              <a:ext uri="{FF2B5EF4-FFF2-40B4-BE49-F238E27FC236}">
                <a16:creationId xmlns:a16="http://schemas.microsoft.com/office/drawing/2014/main" xmlns="" id="{7D7338DB-9117-4DEE-9BD5-7BEC5D541D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788" y="4729394"/>
            <a:ext cx="2282428" cy="36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5;p9">
            <a:extLst>
              <a:ext uri="{FF2B5EF4-FFF2-40B4-BE49-F238E27FC236}">
                <a16:creationId xmlns:a16="http://schemas.microsoft.com/office/drawing/2014/main" xmlns="" id="{58D350AA-FB99-45E4-A58E-C38558EFD13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6480" y="4729393"/>
            <a:ext cx="1950244" cy="928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EC192878-26B4-456F-8244-2FD0BDE96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3243" y="4656858"/>
            <a:ext cx="2543209" cy="88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0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7597373-2C41-4B5D-A949-F7D431BC8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670"/>
            <a:ext cx="9407396" cy="573524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Резюмируем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xmlns="" id="{D40171AD-816C-412C-9A7E-C310789F536D}"/>
              </a:ext>
            </a:extLst>
          </p:cNvPr>
          <p:cNvSpPr txBox="1"/>
          <p:nvPr/>
        </p:nvSpPr>
        <p:spPr>
          <a:xfrm>
            <a:off x="888741" y="2498085"/>
            <a:ext cx="7455160" cy="2464842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Продукт должен быть понятен, прост и визуально приятен 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Пренебрежение критериями юзабилити ведет к снижению востребованности продукта, каким бы полезным ни был его функционал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Скорость взаимодействия и понимания крайне важна — пользователь всего в паре кликов от конкурентов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25642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9B0B93B-8016-454C-80E5-EA87E7C45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963891" y="2142178"/>
            <a:ext cx="4922560" cy="1246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Как тестировать</a:t>
            </a:r>
          </a:p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юзабилити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9CCB9066-EED1-42CD-B535-7F7BCAC18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66453" y="3469329"/>
            <a:ext cx="4317433" cy="43174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25F408CE-43D5-41F6-9583-2FF1545E4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83887" y="828676"/>
            <a:ext cx="6294176" cy="629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44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9CCB9066-EED1-42CD-B535-7F7BCAC18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66453" y="3469329"/>
            <a:ext cx="4317433" cy="43174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25F408CE-43D5-41F6-9583-2FF1545E4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83887" y="828676"/>
            <a:ext cx="6294176" cy="62941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9B0B93B-8016-454C-80E5-EA87E7C45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13C49CAA-C7D6-465D-919C-6FAD2E3B8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800100" y="1603355"/>
            <a:ext cx="4922560" cy="1246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Что именно тестируем</a:t>
            </a:r>
          </a:p>
        </p:txBody>
      </p:sp>
    </p:spTree>
    <p:extLst>
      <p:ext uri="{BB962C8B-B14F-4D97-AF65-F5344CB8AC3E}">
        <p14:creationId xmlns:p14="http://schemas.microsoft.com/office/powerpoint/2010/main" val="3823202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E79B8FC7-A39B-4B29-AC7F-060784C0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19"/>
            <a:ext cx="9097406" cy="6775781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2531621"/>
            <a:ext cx="5813576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Наименования</a:t>
            </a: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  </a:t>
            </a:r>
          </a:p>
          <a:p>
            <a:pPr>
              <a:lnSpc>
                <a:spcPts val="3150"/>
              </a:lnSpc>
            </a:pPr>
            <a:endParaRPr lang="ru-RU" sz="2400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  <a:p>
            <a:pPr>
              <a:lnSpc>
                <a:spcPts val="3150"/>
              </a:lnSpc>
            </a:pP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Правильно ли пользователи </a:t>
            </a:r>
            <a:r>
              <a:rPr lang="ru-RU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понимают смысл </a:t>
            </a: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текста в интерфейсе? </a:t>
            </a:r>
          </a:p>
        </p:txBody>
      </p:sp>
      <p:sp>
        <p:nvSpPr>
          <p:cNvPr id="17" name="object 25">
            <a:extLst>
              <a:ext uri="{FF2B5EF4-FFF2-40B4-BE49-F238E27FC236}">
                <a16:creationId xmlns:a16="http://schemas.microsoft.com/office/drawing/2014/main" xmlns="" id="{B6E10E4C-EBEB-41D0-A0AF-894732326CA3}"/>
              </a:ext>
            </a:extLst>
          </p:cNvPr>
          <p:cNvSpPr txBox="1"/>
          <p:nvPr/>
        </p:nvSpPr>
        <p:spPr>
          <a:xfrm>
            <a:off x="900113" y="1546729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1</a:t>
            </a:r>
            <a:endParaRPr sz="72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0801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xmlns="" id="{02C9DB58-4D59-4CF2-8D01-DAAB5D3F8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670"/>
            <a:ext cx="9144000" cy="573524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571070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Юзабилити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3" name="object 25">
            <a:extLst>
              <a:ext uri="{FF2B5EF4-FFF2-40B4-BE49-F238E27FC236}">
                <a16:creationId xmlns:a16="http://schemas.microsoft.com/office/drawing/2014/main" xmlns="" id="{37BCFD08-01EF-4D4E-BC7E-CB3E8ED7A3FB}"/>
              </a:ext>
            </a:extLst>
          </p:cNvPr>
          <p:cNvSpPr txBox="1"/>
          <p:nvPr/>
        </p:nvSpPr>
        <p:spPr>
          <a:xfrm>
            <a:off x="872975" y="3848113"/>
            <a:ext cx="2365691" cy="1173879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Успешность достижения цели пользователями, доля пользователей, успешно выполнивших задачу</a:t>
            </a:r>
            <a:endParaRPr sz="1500" dirty="0">
              <a:solidFill>
                <a:schemeClr val="tx1">
                  <a:lumMod val="75000"/>
                  <a:lumOff val="25000"/>
                </a:schemeClr>
              </a:solidFill>
              <a:latin typeface="Geometria 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7" name="object 25">
            <a:extLst>
              <a:ext uri="{FF2B5EF4-FFF2-40B4-BE49-F238E27FC236}">
                <a16:creationId xmlns:a16="http://schemas.microsoft.com/office/drawing/2014/main" xmlns="" id="{581B6DE8-2568-46C3-B5B6-294CFB9E71B1}"/>
              </a:ext>
            </a:extLst>
          </p:cNvPr>
          <p:cNvSpPr txBox="1"/>
          <p:nvPr/>
        </p:nvSpPr>
        <p:spPr>
          <a:xfrm>
            <a:off x="3644584" y="3848113"/>
            <a:ext cx="2266586" cy="940738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Среднее время выполнения поставленной перед пользователем задачи</a:t>
            </a:r>
            <a:endParaRPr sz="1500" dirty="0">
              <a:solidFill>
                <a:schemeClr val="tx1">
                  <a:lumMod val="75000"/>
                  <a:lumOff val="25000"/>
                </a:schemeClr>
              </a:solidFill>
              <a:latin typeface="Geometria 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1" name="object 25">
            <a:extLst>
              <a:ext uri="{FF2B5EF4-FFF2-40B4-BE49-F238E27FC236}">
                <a16:creationId xmlns:a16="http://schemas.microsoft.com/office/drawing/2014/main" xmlns="" id="{680AAE18-90B1-41C6-88E0-1215393480E2}"/>
              </a:ext>
            </a:extLst>
          </p:cNvPr>
          <p:cNvSpPr txBox="1"/>
          <p:nvPr/>
        </p:nvSpPr>
        <p:spPr>
          <a:xfrm>
            <a:off x="6471508" y="3848113"/>
            <a:ext cx="2365691" cy="1173879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Благополучие эмоционального состояния пользователей после выполнения задачи.</a:t>
            </a:r>
            <a:endParaRPr sz="1500" dirty="0">
              <a:solidFill>
                <a:schemeClr val="tx1">
                  <a:lumMod val="75000"/>
                  <a:lumOff val="25000"/>
                </a:schemeClr>
              </a:solidFill>
              <a:latin typeface="Geometria "/>
              <a:ea typeface="Verdana" panose="020B0604030504040204" pitchFamily="34" charset="0"/>
              <a:cs typeface="Verdan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2F0EC35E-35B7-400E-A8A6-6C6C20CBD5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551754" y="2490486"/>
            <a:ext cx="1020246" cy="8813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5F864250-AC01-4892-B311-1D22FF967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400800" y="2516056"/>
            <a:ext cx="875110" cy="7986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75C5C7D-8983-454D-9F78-0F7F82C728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72974" y="2514601"/>
            <a:ext cx="755078" cy="698648"/>
          </a:xfrm>
          <a:prstGeom prst="rect">
            <a:avLst/>
          </a:prstGeom>
        </p:spPr>
      </p:pic>
      <p:sp>
        <p:nvSpPr>
          <p:cNvPr id="18" name="object 25">
            <a:extLst>
              <a:ext uri="{FF2B5EF4-FFF2-40B4-BE49-F238E27FC236}">
                <a16:creationId xmlns:a16="http://schemas.microsoft.com/office/drawing/2014/main" xmlns="" id="{5251B6D2-96CC-4F1C-8823-35C03DB287BD}"/>
              </a:ext>
            </a:extLst>
          </p:cNvPr>
          <p:cNvSpPr txBox="1"/>
          <p:nvPr/>
        </p:nvSpPr>
        <p:spPr>
          <a:xfrm>
            <a:off x="872975" y="3437491"/>
            <a:ext cx="2365691" cy="241316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Результативность</a:t>
            </a:r>
            <a:endParaRPr sz="1500" b="1" dirty="0">
              <a:solidFill>
                <a:schemeClr val="bg1">
                  <a:lumMod val="50000"/>
                </a:schemeClr>
              </a:solidFill>
              <a:latin typeface="Geometria 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9" name="object 25">
            <a:extLst>
              <a:ext uri="{FF2B5EF4-FFF2-40B4-BE49-F238E27FC236}">
                <a16:creationId xmlns:a16="http://schemas.microsoft.com/office/drawing/2014/main" xmlns="" id="{57AB0E30-265D-4983-9477-4346AEB71ADC}"/>
              </a:ext>
            </a:extLst>
          </p:cNvPr>
          <p:cNvSpPr txBox="1"/>
          <p:nvPr/>
        </p:nvSpPr>
        <p:spPr>
          <a:xfrm>
            <a:off x="3644584" y="3437491"/>
            <a:ext cx="2266586" cy="241316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Производительность</a:t>
            </a:r>
            <a:endParaRPr sz="1500" b="1" dirty="0">
              <a:solidFill>
                <a:schemeClr val="bg1">
                  <a:lumMod val="50000"/>
                </a:schemeClr>
              </a:solidFill>
              <a:latin typeface="Geometria "/>
              <a:ea typeface="Verdana" panose="020B0604030504040204" pitchFamily="34" charset="0"/>
              <a:cs typeface="Verdana"/>
            </a:endParaRPr>
          </a:p>
        </p:txBody>
      </p:sp>
      <p:sp>
        <p:nvSpPr>
          <p:cNvPr id="20" name="object 25">
            <a:extLst>
              <a:ext uri="{FF2B5EF4-FFF2-40B4-BE49-F238E27FC236}">
                <a16:creationId xmlns:a16="http://schemas.microsoft.com/office/drawing/2014/main" xmlns="" id="{09FB6C1A-1232-40A5-A801-AB8E69CF976B}"/>
              </a:ext>
            </a:extLst>
          </p:cNvPr>
          <p:cNvSpPr txBox="1"/>
          <p:nvPr/>
        </p:nvSpPr>
        <p:spPr>
          <a:xfrm>
            <a:off x="6471508" y="3437491"/>
            <a:ext cx="2490617" cy="241316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Удовлетворенность</a:t>
            </a:r>
            <a:endParaRPr sz="1500" b="1" dirty="0">
              <a:solidFill>
                <a:schemeClr val="bg1">
                  <a:lumMod val="50000"/>
                </a:schemeClr>
              </a:solidFill>
              <a:latin typeface="Geometria "/>
              <a:ea typeface="Verdana" panose="020B0604030504040204" pitchFamily="34" charset="0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92231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56190253-8AE6-42F3-86EF-9C23C3C6D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05074" y="171450"/>
            <a:ext cx="9249074" cy="668655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xmlns="" id="{F9ED665E-5796-4A6C-A6F2-792DDACC3ED5}"/>
              </a:ext>
            </a:extLst>
          </p:cNvPr>
          <p:cNvSpPr txBox="1"/>
          <p:nvPr/>
        </p:nvSpPr>
        <p:spPr>
          <a:xfrm>
            <a:off x="872974" y="2531621"/>
            <a:ext cx="5813576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Архитектура</a:t>
            </a: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  </a:t>
            </a:r>
          </a:p>
          <a:p>
            <a:pPr>
              <a:lnSpc>
                <a:spcPts val="3150"/>
              </a:lnSpc>
            </a:pPr>
            <a:endParaRPr lang="ru-RU" sz="2400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  <a:p>
            <a:pPr>
              <a:lnSpc>
                <a:spcPts val="3150"/>
              </a:lnSpc>
            </a:pP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Логично ли расположены элементы, насколько пользователю интуитивно понятен интерфейс?</a:t>
            </a:r>
          </a:p>
        </p:txBody>
      </p:sp>
      <p:sp>
        <p:nvSpPr>
          <p:cNvPr id="9" name="object 25">
            <a:extLst>
              <a:ext uri="{FF2B5EF4-FFF2-40B4-BE49-F238E27FC236}">
                <a16:creationId xmlns:a16="http://schemas.microsoft.com/office/drawing/2014/main" xmlns="" id="{A6C235F3-337C-4FCF-A17A-4D2B9DBA402F}"/>
              </a:ext>
            </a:extLst>
          </p:cNvPr>
          <p:cNvSpPr txBox="1"/>
          <p:nvPr/>
        </p:nvSpPr>
        <p:spPr>
          <a:xfrm>
            <a:off x="900113" y="1546729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2</a:t>
            </a:r>
            <a:endParaRPr sz="72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610981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D3F09D-A648-4751-8A04-05477FE8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074" y="99691"/>
            <a:ext cx="9420524" cy="5901059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xmlns="" id="{CCD4F4EF-868F-4A34-B8A3-51DD588CF594}"/>
              </a:ext>
            </a:extLst>
          </p:cNvPr>
          <p:cNvSpPr txBox="1"/>
          <p:nvPr/>
        </p:nvSpPr>
        <p:spPr>
          <a:xfrm>
            <a:off x="872974" y="2531621"/>
            <a:ext cx="6956576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Первое знакомство</a:t>
            </a:r>
          </a:p>
          <a:p>
            <a:pPr>
              <a:lnSpc>
                <a:spcPts val="3150"/>
              </a:lnSpc>
            </a:pPr>
            <a:endParaRPr lang="ru-RU" sz="2400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  <a:p>
            <a:pPr>
              <a:lnSpc>
                <a:spcPts val="3150"/>
              </a:lnSpc>
            </a:pP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Насколько пользователь может разобраться с продуктом без использования документации?</a:t>
            </a:r>
          </a:p>
        </p:txBody>
      </p:sp>
      <p:sp>
        <p:nvSpPr>
          <p:cNvPr id="9" name="object 25">
            <a:extLst>
              <a:ext uri="{FF2B5EF4-FFF2-40B4-BE49-F238E27FC236}">
                <a16:creationId xmlns:a16="http://schemas.microsoft.com/office/drawing/2014/main" xmlns="" id="{44A48AA4-4D47-49F8-83A6-48E6C0213E69}"/>
              </a:ext>
            </a:extLst>
          </p:cNvPr>
          <p:cNvSpPr txBox="1"/>
          <p:nvPr/>
        </p:nvSpPr>
        <p:spPr>
          <a:xfrm>
            <a:off x="900113" y="1546729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3</a:t>
            </a:r>
            <a:endParaRPr sz="72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00527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348A3103-B088-4024-8A4B-2A2634380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64223" y="228600"/>
            <a:ext cx="9579673" cy="6000750"/>
          </a:xfrm>
          <a:prstGeom prst="rect">
            <a:avLst/>
          </a:prstGeom>
        </p:spPr>
      </p:pic>
      <p:sp>
        <p:nvSpPr>
          <p:cNvPr id="17" name="object 25">
            <a:extLst>
              <a:ext uri="{FF2B5EF4-FFF2-40B4-BE49-F238E27FC236}">
                <a16:creationId xmlns:a16="http://schemas.microsoft.com/office/drawing/2014/main" xmlns="" id="{B6E10E4C-EBEB-41D0-A0AF-894732326CA3}"/>
              </a:ext>
            </a:extLst>
          </p:cNvPr>
          <p:cNvSpPr txBox="1"/>
          <p:nvPr/>
        </p:nvSpPr>
        <p:spPr>
          <a:xfrm>
            <a:off x="900113" y="1546729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4</a:t>
            </a:r>
            <a:endParaRPr sz="72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3DC81022-712A-4BEA-9D93-5BE954277C25}"/>
              </a:ext>
            </a:extLst>
          </p:cNvPr>
          <p:cNvSpPr txBox="1"/>
          <p:nvPr/>
        </p:nvSpPr>
        <p:spPr>
          <a:xfrm>
            <a:off x="872974" y="2531621"/>
            <a:ext cx="7013726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Доступность</a:t>
            </a:r>
          </a:p>
          <a:p>
            <a:pPr>
              <a:lnSpc>
                <a:spcPts val="3150"/>
              </a:lnSpc>
            </a:pPr>
            <a:endParaRPr lang="ru-RU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  <a:p>
            <a:pPr>
              <a:lnSpc>
                <a:spcPts val="3150"/>
              </a:lnSpc>
            </a:pP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Пригоден ли продукт для людей с разными возможностями   по зрению, слуху, моторике и восприятию?</a:t>
            </a:r>
          </a:p>
        </p:txBody>
      </p:sp>
    </p:spTree>
    <p:extLst>
      <p:ext uri="{BB962C8B-B14F-4D97-AF65-F5344CB8AC3E}">
        <p14:creationId xmlns:p14="http://schemas.microsoft.com/office/powerpoint/2010/main" val="523956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7DB51E0B-9B92-4A19-B468-DE61D126B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223" y="228600"/>
            <a:ext cx="9579673" cy="6000750"/>
          </a:xfrm>
          <a:prstGeom prst="rect">
            <a:avLst/>
          </a:prstGeom>
        </p:spPr>
      </p:pic>
      <p:sp>
        <p:nvSpPr>
          <p:cNvPr id="11" name="object 25">
            <a:extLst>
              <a:ext uri="{FF2B5EF4-FFF2-40B4-BE49-F238E27FC236}">
                <a16:creationId xmlns:a16="http://schemas.microsoft.com/office/drawing/2014/main" xmlns="" id="{1A326D56-DE5D-4D52-886E-17F5F10C645C}"/>
              </a:ext>
            </a:extLst>
          </p:cNvPr>
          <p:cNvSpPr txBox="1"/>
          <p:nvPr/>
        </p:nvSpPr>
        <p:spPr>
          <a:xfrm>
            <a:off x="900113" y="1546729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5</a:t>
            </a:r>
            <a:endParaRPr sz="72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6E6077AA-104A-4317-9181-4DE759D3177B}"/>
              </a:ext>
            </a:extLst>
          </p:cNvPr>
          <p:cNvSpPr txBox="1"/>
          <p:nvPr/>
        </p:nvSpPr>
        <p:spPr>
          <a:xfrm>
            <a:off x="872974" y="2531620"/>
            <a:ext cx="7013726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Эффективность</a:t>
            </a:r>
          </a:p>
          <a:p>
            <a:pPr>
              <a:lnSpc>
                <a:spcPts val="3150"/>
              </a:lnSpc>
            </a:pPr>
            <a:endParaRPr lang="ru-RU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  <a:p>
            <a:pPr>
              <a:lnSpc>
                <a:spcPts val="3150"/>
              </a:lnSpc>
            </a:pP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Пользователь понимает, что продукт решает его задачи?</a:t>
            </a:r>
          </a:p>
        </p:txBody>
      </p:sp>
    </p:spTree>
    <p:extLst>
      <p:ext uri="{BB962C8B-B14F-4D97-AF65-F5344CB8AC3E}">
        <p14:creationId xmlns:p14="http://schemas.microsoft.com/office/powerpoint/2010/main" val="22470617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87FB7CC9-66FE-4E65-BB4E-2B3F6623E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0" y="0"/>
            <a:ext cx="9201150" cy="685800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8422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Виды возникающих проблем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xmlns="" id="{8F4253CC-29D5-4A92-9D11-4FF35175A19E}"/>
              </a:ext>
            </a:extLst>
          </p:cNvPr>
          <p:cNvSpPr txBox="1"/>
          <p:nvPr/>
        </p:nvSpPr>
        <p:spPr>
          <a:xfrm>
            <a:off x="872975" y="2589693"/>
            <a:ext cx="1298726" cy="940738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60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1</a:t>
            </a:r>
            <a:endParaRPr sz="60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13856F2A-A281-4BC0-AF61-E0154BE7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1" y="2589692"/>
            <a:ext cx="4120337" cy="2027430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1304541F-B0DE-4C30-B313-5E6F8C3B66F5}"/>
              </a:ext>
            </a:extLst>
          </p:cNvPr>
          <p:cNvSpPr txBox="1"/>
          <p:nvPr/>
        </p:nvSpPr>
        <p:spPr>
          <a:xfrm>
            <a:off x="872975" y="3518821"/>
            <a:ext cx="254320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Интерфейсные</a:t>
            </a:r>
          </a:p>
        </p:txBody>
      </p:sp>
    </p:spTree>
    <p:extLst>
      <p:ext uri="{BB962C8B-B14F-4D97-AF65-F5344CB8AC3E}">
        <p14:creationId xmlns:p14="http://schemas.microsoft.com/office/powerpoint/2010/main" val="346244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87FB7CC9-66FE-4E65-BB4E-2B3F6623E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0" y="628650"/>
            <a:ext cx="9201150" cy="5581421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8422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Виды возникающих проблем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xmlns="" id="{8F4253CC-29D5-4A92-9D11-4FF35175A19E}"/>
              </a:ext>
            </a:extLst>
          </p:cNvPr>
          <p:cNvSpPr txBox="1"/>
          <p:nvPr/>
        </p:nvSpPr>
        <p:spPr>
          <a:xfrm>
            <a:off x="872975" y="2589693"/>
            <a:ext cx="1298726" cy="940738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60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2</a:t>
            </a:r>
            <a:endParaRPr sz="60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2ACDAF90-2FA8-489E-88F7-4DF6A80A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631" y="2738165"/>
            <a:ext cx="4770869" cy="1207970"/>
          </a:xfrm>
          <a:prstGeom prst="snip1Rect">
            <a:avLst>
              <a:gd name="adj" fmla="val 44176"/>
            </a:avLst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BB9237C2-D50B-4616-BCA3-7F91E011D39B}"/>
              </a:ext>
            </a:extLst>
          </p:cNvPr>
          <p:cNvSpPr txBox="1"/>
          <p:nvPr/>
        </p:nvSpPr>
        <p:spPr>
          <a:xfrm>
            <a:off x="872975" y="3518821"/>
            <a:ext cx="254320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Логические</a:t>
            </a:r>
          </a:p>
        </p:txBody>
      </p:sp>
    </p:spTree>
    <p:extLst>
      <p:ext uri="{BB962C8B-B14F-4D97-AF65-F5344CB8AC3E}">
        <p14:creationId xmlns:p14="http://schemas.microsoft.com/office/powerpoint/2010/main" val="339979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87FB7CC9-66FE-4E65-BB4E-2B3F6623E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0" y="628650"/>
            <a:ext cx="9201150" cy="5581421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8422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Виды возникающих проблем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xmlns="" id="{7587923C-8FA0-45BD-A62C-AB00DC4C2AF0}"/>
              </a:ext>
            </a:extLst>
          </p:cNvPr>
          <p:cNvSpPr txBox="1"/>
          <p:nvPr/>
        </p:nvSpPr>
        <p:spPr>
          <a:xfrm>
            <a:off x="871131" y="2589693"/>
            <a:ext cx="1298726" cy="940738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60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3</a:t>
            </a:r>
            <a:endParaRPr sz="60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0A8BF746-725E-4940-A914-ECD7ABC2E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1" y="3035247"/>
            <a:ext cx="2536031" cy="60007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A6D01815-0135-4988-AC04-88B7DF99A2D1}"/>
              </a:ext>
            </a:extLst>
          </p:cNvPr>
          <p:cNvSpPr txBox="1"/>
          <p:nvPr/>
        </p:nvSpPr>
        <p:spPr>
          <a:xfrm>
            <a:off x="872975" y="3518821"/>
            <a:ext cx="254320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Технические</a:t>
            </a:r>
          </a:p>
        </p:txBody>
      </p:sp>
    </p:spTree>
    <p:extLst>
      <p:ext uri="{BB962C8B-B14F-4D97-AF65-F5344CB8AC3E}">
        <p14:creationId xmlns:p14="http://schemas.microsoft.com/office/powerpoint/2010/main" val="252811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9B0B93B-8016-454C-80E5-EA87E7C45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963891" y="2142177"/>
            <a:ext cx="4922560" cy="6232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Анализ продукта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A1555840-C3E3-4052-A974-C4CE7798DF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2341797">
            <a:off x="4368348" y="2766025"/>
            <a:ext cx="4610744" cy="46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5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902F179C-57BB-42EC-BD90-0151CEDC3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" y="857250"/>
            <a:ext cx="9797868" cy="5372100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xmlns="" id="{B3BC37EB-6CCE-4374-8E1B-2A9E35A45E32}"/>
              </a:ext>
            </a:extLst>
          </p:cNvPr>
          <p:cNvSpPr txBox="1"/>
          <p:nvPr/>
        </p:nvSpPr>
        <p:spPr>
          <a:xfrm>
            <a:off x="1028700" y="1943100"/>
            <a:ext cx="2384576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Что он делает?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SMS-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ки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 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Набор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SMS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 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Сохранение шаблонов 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Удаление 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Календарь 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- ... </a:t>
            </a:r>
          </a:p>
        </p:txBody>
      </p:sp>
    </p:spTree>
    <p:extLst>
      <p:ext uri="{BB962C8B-B14F-4D97-AF65-F5344CB8AC3E}">
        <p14:creationId xmlns:p14="http://schemas.microsoft.com/office/powerpoint/2010/main" val="160528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902F179C-57BB-42EC-BD90-0151CEDC3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" y="857250"/>
            <a:ext cx="9797868" cy="5372100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xmlns="" id="{B3BC37EB-6CCE-4374-8E1B-2A9E35A45E32}"/>
              </a:ext>
            </a:extLst>
          </p:cNvPr>
          <p:cNvSpPr txBox="1"/>
          <p:nvPr/>
        </p:nvSpPr>
        <p:spPr>
          <a:xfrm>
            <a:off x="1028700" y="1943100"/>
            <a:ext cx="2384576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Что он делает?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SMS-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ки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 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Набор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SMS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 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Сохранение шаблонов 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Удаление 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Календарь 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- ... 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xmlns="" id="{627A0052-6074-0762-35A9-11090F5BF1B4}"/>
              </a:ext>
            </a:extLst>
          </p:cNvPr>
          <p:cNvCxnSpPr/>
          <p:nvPr/>
        </p:nvCxnSpPr>
        <p:spPr>
          <a:xfrm>
            <a:off x="971550" y="2114550"/>
            <a:ext cx="1885950" cy="0"/>
          </a:xfrm>
          <a:prstGeom prst="line">
            <a:avLst/>
          </a:prstGeom>
          <a:ln w="57150">
            <a:solidFill>
              <a:srgbClr val="5456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11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BDA5366E-55EE-4D7F-A98D-36DD2232C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368529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Определенный пользователь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7" name="object 25">
            <a:extLst>
              <a:ext uri="{FF2B5EF4-FFF2-40B4-BE49-F238E27FC236}">
                <a16:creationId xmlns:a16="http://schemas.microsoft.com/office/drawing/2014/main" xmlns="" id="{B6E10E4C-EBEB-41D0-A0AF-894732326CA3}"/>
              </a:ext>
            </a:extLst>
          </p:cNvPr>
          <p:cNvSpPr txBox="1"/>
          <p:nvPr/>
        </p:nvSpPr>
        <p:spPr>
          <a:xfrm>
            <a:off x="342900" y="1265408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9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1</a:t>
            </a:r>
            <a:endParaRPr sz="7200" b="1" dirty="0">
              <a:solidFill>
                <a:schemeClr val="bg1">
                  <a:lumMod val="9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xmlns="" id="{4A85FE3C-211F-4FF2-BF5E-D2D0F1D722A6}"/>
              </a:ext>
            </a:extLst>
          </p:cNvPr>
          <p:cNvSpPr txBox="1"/>
          <p:nvPr/>
        </p:nvSpPr>
        <p:spPr>
          <a:xfrm>
            <a:off x="888741" y="2504075"/>
            <a:ext cx="4997710" cy="1744645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Кто наш пользователь? 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Какой у него бэкграунд использования подобных продуктов?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Есть ли у него ограничения?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20546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902F179C-57BB-42EC-BD90-0151CEDC3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" y="857250"/>
            <a:ext cx="10527497" cy="5772150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xmlns="" id="{8FA547F6-50CD-482F-9229-744BD33FF113}"/>
              </a:ext>
            </a:extLst>
          </p:cNvPr>
          <p:cNvSpPr txBox="1"/>
          <p:nvPr/>
        </p:nvSpPr>
        <p:spPr>
          <a:xfrm>
            <a:off x="971550" y="1943100"/>
            <a:ext cx="3371850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Что с ним делают?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/>
            </a:r>
            <a:b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</a:br>
            <a:endParaRPr lang="ru-RU" b="1" dirty="0">
              <a:solidFill>
                <a:schemeClr val="tx1">
                  <a:lumMod val="85000"/>
                  <a:lumOff val="1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Звонят (99%) 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Хвастаются (98%) 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Заводят будильник (65%) 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Отправляют SMS (58%)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Играют (28%) 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Проверяют почту (5%) 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- ... </a:t>
            </a:r>
          </a:p>
        </p:txBody>
      </p:sp>
    </p:spTree>
    <p:extLst>
      <p:ext uri="{BB962C8B-B14F-4D97-AF65-F5344CB8AC3E}">
        <p14:creationId xmlns:p14="http://schemas.microsoft.com/office/powerpoint/2010/main" val="158274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9B0B93B-8016-454C-80E5-EA87E7C45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963891" y="2142177"/>
            <a:ext cx="4922560" cy="1246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Анализ пользователя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9CCB9066-EED1-42CD-B535-7F7BCAC18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69018" y="3840660"/>
            <a:ext cx="4317433" cy="43174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FD6A851-5953-4F36-9122-0B28EFEE7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69858" y="857250"/>
            <a:ext cx="2883309" cy="28833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8C4D55F0-6F67-4FAC-AD0E-87855DF8B7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33329" y="3405920"/>
            <a:ext cx="2883309" cy="288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0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EDBA6634-4B5A-4FFE-A91E-1188DB991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49" y="828202"/>
            <a:ext cx="9433919" cy="517254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88B047FF-A189-4795-8BD9-5C09D37A0C27}"/>
              </a:ext>
            </a:extLst>
          </p:cNvPr>
          <p:cNvSpPr/>
          <p:nvPr/>
        </p:nvSpPr>
        <p:spPr>
          <a:xfrm>
            <a:off x="914400" y="2171700"/>
            <a:ext cx="2489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eometria" panose="020B0303020204020204" pitchFamily="34" charset="-52"/>
              </a:rPr>
              <a:t>Клиенты или пользователи?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4D7E6955-3EE7-40A9-B50F-A65AB912924F}"/>
              </a:ext>
            </a:extLst>
          </p:cNvPr>
          <p:cNvSpPr/>
          <p:nvPr/>
        </p:nvSpPr>
        <p:spPr>
          <a:xfrm>
            <a:off x="914400" y="3243128"/>
            <a:ext cx="24163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eometria" panose="020B0303020204020204" pitchFamily="34" charset="-52"/>
              </a:rPr>
              <a:t>Какая у них квалификация?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B1723BAA-FE56-48FD-9C9B-DD02D7AF81A8}"/>
              </a:ext>
            </a:extLst>
          </p:cNvPr>
          <p:cNvSpPr/>
          <p:nvPr/>
        </p:nvSpPr>
        <p:spPr>
          <a:xfrm>
            <a:off x="917863" y="4314557"/>
            <a:ext cx="21615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eometria" panose="020B0303020204020204" pitchFamily="34" charset="-52"/>
              </a:rPr>
              <a:t>Какие ментальные модели?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E4688C01-54CA-46AC-8A26-0C4FB1DD9D63}"/>
              </a:ext>
            </a:extLst>
          </p:cNvPr>
          <p:cNvSpPr/>
          <p:nvPr/>
        </p:nvSpPr>
        <p:spPr>
          <a:xfrm>
            <a:off x="3028950" y="2171700"/>
            <a:ext cx="15212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eometria" panose="020B0303020204020204" pitchFamily="34" charset="-52"/>
              </a:rPr>
              <a:t>Что использует?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5CE51955-4797-4225-B5A6-B8BD09AB4BEB}"/>
              </a:ext>
            </a:extLst>
          </p:cNvPr>
          <p:cNvSpPr/>
          <p:nvPr/>
        </p:nvSpPr>
        <p:spPr>
          <a:xfrm>
            <a:off x="3028950" y="3243128"/>
            <a:ext cx="15264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eometria" panose="020B0303020204020204" pitchFamily="34" charset="-52"/>
              </a:rPr>
              <a:t>Как использует?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D49C79F2-4D91-4013-BB1F-B846D0D399BC}"/>
              </a:ext>
            </a:extLst>
          </p:cNvPr>
          <p:cNvSpPr/>
          <p:nvPr/>
        </p:nvSpPr>
        <p:spPr>
          <a:xfrm>
            <a:off x="3028950" y="4314557"/>
            <a:ext cx="1753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Geometria" panose="020B0303020204020204" pitchFamily="34" charset="-52"/>
              </a:rPr>
              <a:t>Зачем использует?</a:t>
            </a:r>
          </a:p>
        </p:txBody>
      </p:sp>
    </p:spTree>
    <p:extLst>
      <p:ext uri="{BB962C8B-B14F-4D97-AF65-F5344CB8AC3E}">
        <p14:creationId xmlns:p14="http://schemas.microsoft.com/office/powerpoint/2010/main" val="238997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7597373-2C41-4B5D-A949-F7D431BC8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670"/>
            <a:ext cx="9407396" cy="573524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Резюмируем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xmlns="" id="{D40171AD-816C-412C-9A7E-C310789F536D}"/>
              </a:ext>
            </a:extLst>
          </p:cNvPr>
          <p:cNvSpPr txBox="1"/>
          <p:nvPr/>
        </p:nvSpPr>
        <p:spPr>
          <a:xfrm>
            <a:off x="888741" y="2498085"/>
            <a:ext cx="7455160" cy="2824941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Клиент ≠ пользователь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Прежде чем проводить юзабилити тестирование необходимо проанализировать продукт, целевую аудиторию и конечного пользователя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spc="-4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  <a:cs typeface="Verdana"/>
              </a:rPr>
              <a:t>Наименование, архитектура, первое знакомство, доступность и эффективность – первые проверки при взаимодействии с продуктом </a:t>
            </a:r>
          </a:p>
        </p:txBody>
      </p:sp>
    </p:spTree>
    <p:extLst>
      <p:ext uri="{BB962C8B-B14F-4D97-AF65-F5344CB8AC3E}">
        <p14:creationId xmlns:p14="http://schemas.microsoft.com/office/powerpoint/2010/main" val="162391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1B45B37-C36E-4ACC-9E87-44E69E674E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1" r="22048" b="44099"/>
          <a:stretch/>
        </p:blipFill>
        <p:spPr>
          <a:xfrm flipV="1">
            <a:off x="-628650" y="736770"/>
            <a:ext cx="9772649" cy="5384456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963891" y="2142178"/>
            <a:ext cx="5894110" cy="31162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Методы тестирования юзабилити: </a:t>
            </a:r>
            <a:b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</a:b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без участия пользователя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FD6A851-5953-4F36-9122-0B28EFEE7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81048" y="354607"/>
            <a:ext cx="2883309" cy="28833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8C4D55F0-6F67-4FAC-AD0E-87855DF8B7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33329" y="3405920"/>
            <a:ext cx="2883309" cy="288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1B45B37-C36E-4ACC-9E87-44E69E674E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1" r="22048" b="44099"/>
          <a:stretch/>
        </p:blipFill>
        <p:spPr>
          <a:xfrm flipV="1">
            <a:off x="-628650" y="736770"/>
            <a:ext cx="9772649" cy="5384456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963891" y="2142178"/>
            <a:ext cx="5894110" cy="1246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Числовые методы тестирования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9CCB9066-EED1-42CD-B535-7F7BCAC18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15427" y="3738716"/>
            <a:ext cx="4317433" cy="43174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FD6A851-5953-4F36-9122-0B28EFEE7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57950" y="354607"/>
            <a:ext cx="2883309" cy="28833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8C4D55F0-6F67-4FAC-AD0E-87855DF8B7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33329" y="3405920"/>
            <a:ext cx="2883309" cy="288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2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9DA1EE2F-E850-4505-B676-313302C34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41670"/>
            <a:ext cx="9407396" cy="573524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Числовые методы тестирования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xmlns="" id="{4A85FE3C-211F-4FF2-BF5E-D2D0F1D722A6}"/>
              </a:ext>
            </a:extLst>
          </p:cNvPr>
          <p:cNvSpPr txBox="1"/>
          <p:nvPr/>
        </p:nvSpPr>
        <p:spPr>
          <a:xfrm>
            <a:off x="888741" y="2463591"/>
            <a:ext cx="6453763" cy="1384546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GOMS (goals, operators, methods and selection rules)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Закон Фиттса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Закон Хика</a:t>
            </a:r>
          </a:p>
        </p:txBody>
      </p:sp>
    </p:spTree>
    <p:extLst>
      <p:ext uri="{BB962C8B-B14F-4D97-AF65-F5344CB8AC3E}">
        <p14:creationId xmlns:p14="http://schemas.microsoft.com/office/powerpoint/2010/main" val="42899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8A1A5463-DFAA-4A09-BE6E-82C528C82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-342900" y="419329"/>
            <a:ext cx="9486900" cy="5581421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GOMS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44E92474-79A2-447A-93BE-9E4F5BE61A4B}"/>
              </a:ext>
            </a:extLst>
          </p:cNvPr>
          <p:cNvSpPr/>
          <p:nvPr/>
        </p:nvSpPr>
        <p:spPr>
          <a:xfrm>
            <a:off x="872975" y="2571751"/>
            <a:ext cx="5901103" cy="29290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350"/>
              </a:spcBef>
            </a:pPr>
            <a:r>
              <a:rPr lang="en-US" b="1" dirty="0">
                <a:solidFill>
                  <a:srgbClr val="FF6611"/>
                </a:solidFill>
                <a:latin typeface="Geometria "/>
              </a:rPr>
              <a:t>Keystroke-level Model</a:t>
            </a:r>
          </a:p>
          <a:p>
            <a:pPr>
              <a:spcBef>
                <a:spcPts val="1350"/>
              </a:spcBef>
            </a:pPr>
            <a:r>
              <a:rPr lang="ru-RU" b="1" dirty="0">
                <a:latin typeface="Geometria "/>
              </a:rPr>
              <a:t>K</a:t>
            </a:r>
            <a:r>
              <a:rPr lang="ru-RU" dirty="0">
                <a:latin typeface="Geometria "/>
              </a:rPr>
              <a:t> = 0.2 Нажатие клавиши (включая ее поиск) </a:t>
            </a:r>
          </a:p>
          <a:p>
            <a:pPr>
              <a:spcBef>
                <a:spcPts val="1350"/>
              </a:spcBef>
            </a:pPr>
            <a:r>
              <a:rPr lang="ru-RU" b="1" dirty="0">
                <a:latin typeface="Geometria "/>
              </a:rPr>
              <a:t>P </a:t>
            </a:r>
            <a:r>
              <a:rPr lang="ru-RU" dirty="0">
                <a:latin typeface="Geometria "/>
              </a:rPr>
              <a:t>= 1.1 Перемещение курсора на нужную позицию</a:t>
            </a:r>
          </a:p>
          <a:p>
            <a:pPr>
              <a:spcBef>
                <a:spcPts val="1350"/>
              </a:spcBef>
            </a:pPr>
            <a:r>
              <a:rPr lang="ru-RU" b="1" dirty="0">
                <a:latin typeface="Geometria "/>
              </a:rPr>
              <a:t>H</a:t>
            </a:r>
            <a:r>
              <a:rPr lang="ru-RU" dirty="0">
                <a:latin typeface="Geometria "/>
              </a:rPr>
              <a:t> = 0.4 Смена способа ввода (мышь, клавиатура) </a:t>
            </a:r>
          </a:p>
          <a:p>
            <a:pPr>
              <a:spcBef>
                <a:spcPts val="1350"/>
              </a:spcBef>
            </a:pPr>
            <a:r>
              <a:rPr lang="ru-RU" b="1" dirty="0">
                <a:latin typeface="Geometria "/>
              </a:rPr>
              <a:t>M </a:t>
            </a:r>
            <a:r>
              <a:rPr lang="ru-RU" dirty="0">
                <a:latin typeface="Geometria "/>
              </a:rPr>
              <a:t>= 1.35 Ментальная подготовка (поиск, понимание) </a:t>
            </a:r>
          </a:p>
          <a:p>
            <a:pPr>
              <a:spcBef>
                <a:spcPts val="1350"/>
              </a:spcBef>
            </a:pPr>
            <a:r>
              <a:rPr lang="ru-RU" b="1" dirty="0">
                <a:latin typeface="Geometria "/>
              </a:rPr>
              <a:t>R </a:t>
            </a:r>
            <a:r>
              <a:rPr lang="ru-RU" dirty="0">
                <a:latin typeface="Geometria "/>
              </a:rPr>
              <a:t>= ? Отклик системы</a:t>
            </a:r>
            <a:endParaRPr lang="en-US" dirty="0">
              <a:latin typeface="Geometria "/>
            </a:endParaRPr>
          </a:p>
          <a:p>
            <a:endParaRPr lang="en-US" dirty="0">
              <a:latin typeface="Geometria "/>
            </a:endParaRPr>
          </a:p>
        </p:txBody>
      </p:sp>
    </p:spTree>
    <p:extLst>
      <p:ext uri="{BB962C8B-B14F-4D97-AF65-F5344CB8AC3E}">
        <p14:creationId xmlns:p14="http://schemas.microsoft.com/office/powerpoint/2010/main" val="57866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8A1A5463-DFAA-4A09-BE6E-82C528C82F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0" y="857250"/>
            <a:ext cx="9144000" cy="537968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12817148-B773-4F56-A559-7CEF0D42DF9D}"/>
              </a:ext>
            </a:extLst>
          </p:cNvPr>
          <p:cNvSpPr/>
          <p:nvPr/>
        </p:nvSpPr>
        <p:spPr>
          <a:xfrm>
            <a:off x="317629" y="4604331"/>
            <a:ext cx="234315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50" dirty="0">
                <a:latin typeface="Geometria "/>
              </a:rPr>
              <a:t>Поле для ввода даты</a:t>
            </a:r>
            <a:r>
              <a:rPr lang="en-US" sz="1350" dirty="0">
                <a:latin typeface="Geometria "/>
              </a:rPr>
              <a:t> </a:t>
            </a:r>
            <a:r>
              <a:rPr lang="ru-RU" sz="1350" dirty="0">
                <a:latin typeface="Geometria "/>
              </a:rPr>
              <a:t>без календаря</a:t>
            </a:r>
          </a:p>
          <a:p>
            <a:pPr algn="ctr"/>
            <a:r>
              <a:rPr lang="ru-RU" sz="1350" dirty="0">
                <a:latin typeface="Geometria "/>
              </a:rPr>
              <a:t>+</a:t>
            </a:r>
          </a:p>
          <a:p>
            <a:r>
              <a:rPr lang="ru-RU" sz="1350" dirty="0">
                <a:latin typeface="Geometria "/>
              </a:rPr>
              <a:t>Поля для ввода города без списка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66DC0447-A042-45AC-9B6B-65BC5273DEFD}"/>
              </a:ext>
            </a:extLst>
          </p:cNvPr>
          <p:cNvSpPr/>
          <p:nvPr/>
        </p:nvSpPr>
        <p:spPr>
          <a:xfrm>
            <a:off x="4400550" y="4604332"/>
            <a:ext cx="177401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50" dirty="0">
                <a:latin typeface="Geometria "/>
              </a:rPr>
              <a:t>Поле для ввода даты с календарем</a:t>
            </a:r>
          </a:p>
          <a:p>
            <a:pPr algn="ctr"/>
            <a:r>
              <a:rPr lang="ru-RU" sz="1350" dirty="0">
                <a:latin typeface="Geometria "/>
              </a:rPr>
              <a:t>+</a:t>
            </a:r>
          </a:p>
          <a:p>
            <a:r>
              <a:rPr lang="ru-RU" sz="1350" dirty="0">
                <a:latin typeface="Geometria "/>
              </a:rPr>
              <a:t>Поля для ввода города без списка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xmlns="" id="{20E0881F-048C-446D-A316-E9450D4F382D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GOMS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xmlns="" id="{6DDAEC02-45FE-4958-950F-A6A349DB079A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914400" y="3028950"/>
            <a:ext cx="348615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xmlns="" id="{50EFB786-9417-4ABA-A00B-1C126361AEFA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4972050" y="3028950"/>
            <a:ext cx="30861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012C9814-6687-4437-8A0E-9B7BB78ABAB2}"/>
              </a:ext>
            </a:extLst>
          </p:cNvPr>
          <p:cNvSpPr/>
          <p:nvPr/>
        </p:nvSpPr>
        <p:spPr>
          <a:xfrm>
            <a:off x="342900" y="2743200"/>
            <a:ext cx="571500" cy="5715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6" name="object 25">
            <a:extLst>
              <a:ext uri="{FF2B5EF4-FFF2-40B4-BE49-F238E27FC236}">
                <a16:creationId xmlns:a16="http://schemas.microsoft.com/office/drawing/2014/main" xmlns="" id="{AD1CC986-1754-4D41-8FC0-A16D9DB29F6A}"/>
              </a:ext>
            </a:extLst>
          </p:cNvPr>
          <p:cNvSpPr txBox="1"/>
          <p:nvPr/>
        </p:nvSpPr>
        <p:spPr>
          <a:xfrm>
            <a:off x="506846" y="2848276"/>
            <a:ext cx="243610" cy="381226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en-US" sz="2400" b="1" dirty="0">
                <a:solidFill>
                  <a:srgbClr val="FF6611"/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1</a:t>
            </a:r>
            <a:endParaRPr sz="2400" b="1" dirty="0">
              <a:solidFill>
                <a:srgbClr val="FF6611"/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8829E7AD-1B8E-4414-9E07-F49A90A53348}"/>
              </a:ext>
            </a:extLst>
          </p:cNvPr>
          <p:cNvSpPr/>
          <p:nvPr/>
        </p:nvSpPr>
        <p:spPr>
          <a:xfrm>
            <a:off x="4400550" y="2743200"/>
            <a:ext cx="571500" cy="5715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8" name="object 25">
            <a:extLst>
              <a:ext uri="{FF2B5EF4-FFF2-40B4-BE49-F238E27FC236}">
                <a16:creationId xmlns:a16="http://schemas.microsoft.com/office/drawing/2014/main" xmlns="" id="{671CF8EE-4C6A-4315-AA15-94D465B7ACDA}"/>
              </a:ext>
            </a:extLst>
          </p:cNvPr>
          <p:cNvSpPr txBox="1"/>
          <p:nvPr/>
        </p:nvSpPr>
        <p:spPr>
          <a:xfrm>
            <a:off x="4559531" y="2848276"/>
            <a:ext cx="253538" cy="381226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en-US" sz="2400" b="1" dirty="0">
                <a:solidFill>
                  <a:srgbClr val="FF6611"/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2</a:t>
            </a:r>
            <a:endParaRPr sz="2400" b="1" dirty="0">
              <a:solidFill>
                <a:srgbClr val="FF6611"/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CC01C81-27F5-B061-DA2D-86AD36CC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3670147"/>
            <a:ext cx="2416624" cy="64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D6EBD8B3-C783-FBFC-C352-95656470C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551" y="3670148"/>
            <a:ext cx="2541638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8A1A5463-DFAA-4A09-BE6E-82C528C82F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0" y="857250"/>
            <a:ext cx="9144000" cy="5379682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66DC0447-A042-45AC-9B6B-65BC5273DEFD}"/>
              </a:ext>
            </a:extLst>
          </p:cNvPr>
          <p:cNvSpPr/>
          <p:nvPr/>
        </p:nvSpPr>
        <p:spPr>
          <a:xfrm>
            <a:off x="4400550" y="4604332"/>
            <a:ext cx="177401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50" dirty="0">
                <a:latin typeface="Geometria "/>
              </a:rPr>
              <a:t>Поле для ввода даты с календарем</a:t>
            </a:r>
          </a:p>
          <a:p>
            <a:pPr algn="ctr"/>
            <a:r>
              <a:rPr lang="ru-RU" sz="1350" dirty="0">
                <a:latin typeface="Geometria "/>
              </a:rPr>
              <a:t>+</a:t>
            </a:r>
          </a:p>
          <a:p>
            <a:r>
              <a:rPr lang="ru-RU" sz="1350" dirty="0">
                <a:latin typeface="Geometria "/>
              </a:rPr>
              <a:t>Поля для ввода города со списком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xmlns="" id="{20E0881F-048C-446D-A316-E9450D4F382D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GOMS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xmlns="" id="{6DDAEC02-45FE-4958-950F-A6A349DB079A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914400" y="3028950"/>
            <a:ext cx="348615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xmlns="" id="{50EFB786-9417-4ABA-A00B-1C126361AEFA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4972050" y="3028950"/>
            <a:ext cx="308610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012C9814-6687-4437-8A0E-9B7BB78ABAB2}"/>
              </a:ext>
            </a:extLst>
          </p:cNvPr>
          <p:cNvSpPr/>
          <p:nvPr/>
        </p:nvSpPr>
        <p:spPr>
          <a:xfrm>
            <a:off x="342900" y="2743200"/>
            <a:ext cx="571500" cy="5715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6" name="object 25">
            <a:extLst>
              <a:ext uri="{FF2B5EF4-FFF2-40B4-BE49-F238E27FC236}">
                <a16:creationId xmlns:a16="http://schemas.microsoft.com/office/drawing/2014/main" xmlns="" id="{AD1CC986-1754-4D41-8FC0-A16D9DB29F6A}"/>
              </a:ext>
            </a:extLst>
          </p:cNvPr>
          <p:cNvSpPr txBox="1"/>
          <p:nvPr/>
        </p:nvSpPr>
        <p:spPr>
          <a:xfrm>
            <a:off x="506846" y="2848276"/>
            <a:ext cx="243610" cy="381226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2400" b="1" dirty="0">
                <a:solidFill>
                  <a:srgbClr val="FF6611"/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2</a:t>
            </a:r>
            <a:endParaRPr sz="2400" b="1" dirty="0">
              <a:solidFill>
                <a:srgbClr val="FF6611"/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8829E7AD-1B8E-4414-9E07-F49A90A53348}"/>
              </a:ext>
            </a:extLst>
          </p:cNvPr>
          <p:cNvSpPr/>
          <p:nvPr/>
        </p:nvSpPr>
        <p:spPr>
          <a:xfrm>
            <a:off x="4400550" y="2743200"/>
            <a:ext cx="571500" cy="5715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8" name="object 25">
            <a:extLst>
              <a:ext uri="{FF2B5EF4-FFF2-40B4-BE49-F238E27FC236}">
                <a16:creationId xmlns:a16="http://schemas.microsoft.com/office/drawing/2014/main" xmlns="" id="{671CF8EE-4C6A-4315-AA15-94D465B7ACDA}"/>
              </a:ext>
            </a:extLst>
          </p:cNvPr>
          <p:cNvSpPr txBox="1"/>
          <p:nvPr/>
        </p:nvSpPr>
        <p:spPr>
          <a:xfrm>
            <a:off x="4559531" y="2848276"/>
            <a:ext cx="253538" cy="381226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2400" b="1" dirty="0">
                <a:solidFill>
                  <a:srgbClr val="FF6611"/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3</a:t>
            </a:r>
            <a:endParaRPr sz="2400" b="1" dirty="0">
              <a:solidFill>
                <a:srgbClr val="FF6611"/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xmlns="" id="{5CE1E947-1822-4196-A546-41F321CB59F0}"/>
              </a:ext>
            </a:extLst>
          </p:cNvPr>
          <p:cNvSpPr/>
          <p:nvPr/>
        </p:nvSpPr>
        <p:spPr>
          <a:xfrm>
            <a:off x="342900" y="4591375"/>
            <a:ext cx="177401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50" dirty="0">
                <a:latin typeface="Geometria "/>
              </a:rPr>
              <a:t>Поле для ввода даты с календарем</a:t>
            </a:r>
          </a:p>
          <a:p>
            <a:pPr algn="ctr"/>
            <a:r>
              <a:rPr lang="ru-RU" sz="1350" dirty="0">
                <a:latin typeface="Geometria "/>
              </a:rPr>
              <a:t>+</a:t>
            </a:r>
          </a:p>
          <a:p>
            <a:r>
              <a:rPr lang="ru-RU" sz="1350" dirty="0">
                <a:latin typeface="Geometria "/>
              </a:rPr>
              <a:t>Поля для ввода города без списка</a:t>
            </a:r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xmlns="" id="{B446259F-36B0-2889-7ABB-D2DD6CD5B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1" y="3657191"/>
            <a:ext cx="2541638" cy="648000"/>
          </a:xfrm>
          <a:prstGeom prst="rect">
            <a:avLst/>
          </a:prstGeom>
        </p:spPr>
      </p:pic>
      <p:grpSp>
        <p:nvGrpSpPr>
          <p:cNvPr id="56" name="Группа 55">
            <a:extLst>
              <a:ext uri="{FF2B5EF4-FFF2-40B4-BE49-F238E27FC236}">
                <a16:creationId xmlns:a16="http://schemas.microsoft.com/office/drawing/2014/main" xmlns="" id="{57089860-1A83-BA02-9C8C-0CFE1159BE89}"/>
              </a:ext>
            </a:extLst>
          </p:cNvPr>
          <p:cNvGrpSpPr/>
          <p:nvPr/>
        </p:nvGrpSpPr>
        <p:grpSpPr>
          <a:xfrm>
            <a:off x="4400551" y="3371850"/>
            <a:ext cx="930215" cy="1043819"/>
            <a:chOff x="5844750" y="3352801"/>
            <a:chExt cx="1439550" cy="1615356"/>
          </a:xfrm>
        </p:grpSpPr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xmlns="" id="{694DDC54-46EB-45E5-C292-A8000BA3E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-253"/>
            <a:stretch/>
          </p:blipFill>
          <p:spPr>
            <a:xfrm>
              <a:off x="5867400" y="3352801"/>
              <a:ext cx="1416900" cy="1551918"/>
            </a:xfrm>
            <a:custGeom>
              <a:avLst/>
              <a:gdLst>
                <a:gd name="connsiteX0" fmla="*/ 0 w 1416900"/>
                <a:gd name="connsiteY0" fmla="*/ 1503207 h 1582337"/>
                <a:gd name="connsiteX1" fmla="*/ 45719 w 1416900"/>
                <a:gd name="connsiteY1" fmla="*/ 1503207 h 1582337"/>
                <a:gd name="connsiteX2" fmla="*/ 45719 w 1416900"/>
                <a:gd name="connsiteY2" fmla="*/ 1582337 h 1582337"/>
                <a:gd name="connsiteX3" fmla="*/ 0 w 1416900"/>
                <a:gd name="connsiteY3" fmla="*/ 1582337 h 1582337"/>
                <a:gd name="connsiteX4" fmla="*/ 0 w 1416900"/>
                <a:gd name="connsiteY4" fmla="*/ 0 h 1582337"/>
                <a:gd name="connsiteX5" fmla="*/ 1416900 w 1416900"/>
                <a:gd name="connsiteY5" fmla="*/ 0 h 1582337"/>
                <a:gd name="connsiteX6" fmla="*/ 1416900 w 1416900"/>
                <a:gd name="connsiteY6" fmla="*/ 1503207 h 1582337"/>
                <a:gd name="connsiteX7" fmla="*/ 45719 w 1416900"/>
                <a:gd name="connsiteY7" fmla="*/ 1503207 h 1582337"/>
                <a:gd name="connsiteX8" fmla="*/ 45719 w 1416900"/>
                <a:gd name="connsiteY8" fmla="*/ 381000 h 1582337"/>
                <a:gd name="connsiteX9" fmla="*/ 0 w 1416900"/>
                <a:gd name="connsiteY9" fmla="*/ 381000 h 158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6900" h="1582337">
                  <a:moveTo>
                    <a:pt x="0" y="1503207"/>
                  </a:moveTo>
                  <a:lnTo>
                    <a:pt x="45719" y="1503207"/>
                  </a:lnTo>
                  <a:lnTo>
                    <a:pt x="45719" y="1582337"/>
                  </a:lnTo>
                  <a:lnTo>
                    <a:pt x="0" y="1582337"/>
                  </a:lnTo>
                  <a:close/>
                  <a:moveTo>
                    <a:pt x="0" y="0"/>
                  </a:moveTo>
                  <a:lnTo>
                    <a:pt x="1416900" y="0"/>
                  </a:lnTo>
                  <a:lnTo>
                    <a:pt x="1416900" y="1503207"/>
                  </a:lnTo>
                  <a:lnTo>
                    <a:pt x="45719" y="1503207"/>
                  </a:lnTo>
                  <a:lnTo>
                    <a:pt x="45719" y="381000"/>
                  </a:lnTo>
                  <a:lnTo>
                    <a:pt x="0" y="381000"/>
                  </a:lnTo>
                  <a:close/>
                </a:path>
              </a:pathLst>
            </a:custGeom>
          </p:spPr>
        </p:pic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xmlns="" id="{09EDF99B-0BF8-2443-70B8-22B5B4C2BA42}"/>
                </a:ext>
              </a:extLst>
            </p:cNvPr>
            <p:cNvSpPr/>
            <p:nvPr/>
          </p:nvSpPr>
          <p:spPr>
            <a:xfrm>
              <a:off x="5844750" y="4789925"/>
              <a:ext cx="76200" cy="1782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/>
            </a:p>
          </p:txBody>
        </p:sp>
      </p:grpSp>
      <p:pic>
        <p:nvPicPr>
          <p:cNvPr id="66" name="Рисунок 65">
            <a:extLst>
              <a:ext uri="{FF2B5EF4-FFF2-40B4-BE49-F238E27FC236}">
                <a16:creationId xmlns:a16="http://schemas.microsoft.com/office/drawing/2014/main" xmlns="" id="{CAF5EB80-F127-5489-3A16-D4B2360938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2" b="-1"/>
          <a:stretch/>
        </p:blipFill>
        <p:spPr>
          <a:xfrm>
            <a:off x="5086350" y="3380422"/>
            <a:ext cx="1152056" cy="1163939"/>
          </a:xfrm>
          <a:custGeom>
            <a:avLst/>
            <a:gdLst>
              <a:gd name="connsiteX0" fmla="*/ 410400 w 1782857"/>
              <a:gd name="connsiteY0" fmla="*/ 0 h 1808867"/>
              <a:gd name="connsiteX1" fmla="*/ 1782857 w 1782857"/>
              <a:gd name="connsiteY1" fmla="*/ 0 h 1808867"/>
              <a:gd name="connsiteX2" fmla="*/ 1782857 w 1782857"/>
              <a:gd name="connsiteY2" fmla="*/ 702099 h 1808867"/>
              <a:gd name="connsiteX3" fmla="*/ 1718304 w 1782857"/>
              <a:gd name="connsiteY3" fmla="*/ 702099 h 1808867"/>
              <a:gd name="connsiteX4" fmla="*/ 1718304 w 1782857"/>
              <a:gd name="connsiteY4" fmla="*/ 1808867 h 1808867"/>
              <a:gd name="connsiteX5" fmla="*/ 0 w 1782857"/>
              <a:gd name="connsiteY5" fmla="*/ 1808867 h 1808867"/>
              <a:gd name="connsiteX6" fmla="*/ 0 w 1782857"/>
              <a:gd name="connsiteY6" fmla="*/ 362332 h 1808867"/>
              <a:gd name="connsiteX7" fmla="*/ 410400 w 1782857"/>
              <a:gd name="connsiteY7" fmla="*/ 362332 h 180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2857" h="1808867">
                <a:moveTo>
                  <a:pt x="410400" y="0"/>
                </a:moveTo>
                <a:lnTo>
                  <a:pt x="1782857" y="0"/>
                </a:lnTo>
                <a:lnTo>
                  <a:pt x="1782857" y="702099"/>
                </a:lnTo>
                <a:lnTo>
                  <a:pt x="1718304" y="702099"/>
                </a:lnTo>
                <a:lnTo>
                  <a:pt x="1718304" y="1808867"/>
                </a:lnTo>
                <a:lnTo>
                  <a:pt x="0" y="1808867"/>
                </a:lnTo>
                <a:lnTo>
                  <a:pt x="0" y="362332"/>
                </a:lnTo>
                <a:lnTo>
                  <a:pt x="410400" y="3623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43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6F250D70-E8F3-4547-A516-602F6FF37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" y="623640"/>
            <a:ext cx="9201150" cy="5420942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Определенный контекст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7" name="object 25">
            <a:extLst>
              <a:ext uri="{FF2B5EF4-FFF2-40B4-BE49-F238E27FC236}">
                <a16:creationId xmlns:a16="http://schemas.microsoft.com/office/drawing/2014/main" xmlns="" id="{B6E10E4C-EBEB-41D0-A0AF-894732326CA3}"/>
              </a:ext>
            </a:extLst>
          </p:cNvPr>
          <p:cNvSpPr txBox="1"/>
          <p:nvPr/>
        </p:nvSpPr>
        <p:spPr>
          <a:xfrm>
            <a:off x="342900" y="1265408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9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2</a:t>
            </a:r>
            <a:endParaRPr sz="7200" b="1" dirty="0">
              <a:solidFill>
                <a:schemeClr val="bg1">
                  <a:lumMod val="9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xmlns="" id="{4A85FE3C-211F-4FF2-BF5E-D2D0F1D722A6}"/>
              </a:ext>
            </a:extLst>
          </p:cNvPr>
          <p:cNvSpPr txBox="1"/>
          <p:nvPr/>
        </p:nvSpPr>
        <p:spPr>
          <a:xfrm>
            <a:off x="888741" y="2463592"/>
            <a:ext cx="4369060" cy="1281954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В какой обстановке будет использоваться продукт? 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Какие сложности могут возникнуть?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770969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8A1A5463-DFAA-4A09-BE6E-82C528C82F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0" y="857250"/>
            <a:ext cx="9144000" cy="5379682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66DC0447-A042-45AC-9B6B-65BC5273DEFD}"/>
              </a:ext>
            </a:extLst>
          </p:cNvPr>
          <p:cNvSpPr/>
          <p:nvPr/>
        </p:nvSpPr>
        <p:spPr>
          <a:xfrm>
            <a:off x="342900" y="4604332"/>
            <a:ext cx="177401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50" dirty="0">
                <a:latin typeface="Geometria "/>
              </a:rPr>
              <a:t>Поле для ввода даты с календарем</a:t>
            </a:r>
          </a:p>
          <a:p>
            <a:pPr algn="ctr"/>
            <a:r>
              <a:rPr lang="ru-RU" sz="1350" dirty="0">
                <a:latin typeface="Geometria "/>
              </a:rPr>
              <a:t>+</a:t>
            </a:r>
          </a:p>
          <a:p>
            <a:r>
              <a:rPr lang="ru-RU" sz="1350" dirty="0">
                <a:latin typeface="Geometria "/>
              </a:rPr>
              <a:t>Поля для ввода города со списком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xmlns="" id="{20E0881F-048C-446D-A316-E9450D4F382D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GOMS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xmlns="" id="{6DDAEC02-45FE-4958-950F-A6A349DB079A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914400" y="3028950"/>
            <a:ext cx="348615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012C9814-6687-4437-8A0E-9B7BB78ABAB2}"/>
              </a:ext>
            </a:extLst>
          </p:cNvPr>
          <p:cNvSpPr/>
          <p:nvPr/>
        </p:nvSpPr>
        <p:spPr>
          <a:xfrm>
            <a:off x="342900" y="2743200"/>
            <a:ext cx="571500" cy="5715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6" name="object 25">
            <a:extLst>
              <a:ext uri="{FF2B5EF4-FFF2-40B4-BE49-F238E27FC236}">
                <a16:creationId xmlns:a16="http://schemas.microsoft.com/office/drawing/2014/main" xmlns="" id="{AD1CC986-1754-4D41-8FC0-A16D9DB29F6A}"/>
              </a:ext>
            </a:extLst>
          </p:cNvPr>
          <p:cNvSpPr txBox="1"/>
          <p:nvPr/>
        </p:nvSpPr>
        <p:spPr>
          <a:xfrm>
            <a:off x="506846" y="2848276"/>
            <a:ext cx="243610" cy="381226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2400" b="1" dirty="0">
                <a:solidFill>
                  <a:srgbClr val="FF6611"/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3</a:t>
            </a:r>
            <a:endParaRPr sz="2400" b="1" dirty="0">
              <a:solidFill>
                <a:srgbClr val="FF6611"/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8829E7AD-1B8E-4414-9E07-F49A90A53348}"/>
              </a:ext>
            </a:extLst>
          </p:cNvPr>
          <p:cNvSpPr/>
          <p:nvPr/>
        </p:nvSpPr>
        <p:spPr>
          <a:xfrm>
            <a:off x="4400550" y="2743200"/>
            <a:ext cx="571500" cy="571500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8" name="object 25">
            <a:extLst>
              <a:ext uri="{FF2B5EF4-FFF2-40B4-BE49-F238E27FC236}">
                <a16:creationId xmlns:a16="http://schemas.microsoft.com/office/drawing/2014/main" xmlns="" id="{671CF8EE-4C6A-4315-AA15-94D465B7ACDA}"/>
              </a:ext>
            </a:extLst>
          </p:cNvPr>
          <p:cNvSpPr txBox="1"/>
          <p:nvPr/>
        </p:nvSpPr>
        <p:spPr>
          <a:xfrm>
            <a:off x="4559531" y="2848276"/>
            <a:ext cx="253538" cy="381226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2400" b="1" dirty="0">
                <a:solidFill>
                  <a:srgbClr val="FF6611"/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4</a:t>
            </a:r>
            <a:endParaRPr sz="2400" b="1" dirty="0">
              <a:solidFill>
                <a:srgbClr val="FF6611"/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8142702F-E1EB-DA9A-C8F6-3D064DE898C8}"/>
              </a:ext>
            </a:extLst>
          </p:cNvPr>
          <p:cNvSpPr/>
          <p:nvPr/>
        </p:nvSpPr>
        <p:spPr>
          <a:xfrm>
            <a:off x="4400550" y="4570366"/>
            <a:ext cx="302895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50" dirty="0">
                <a:latin typeface="Geometria "/>
              </a:rPr>
              <a:t>Поле для ввода даты </a:t>
            </a:r>
            <a:br>
              <a:rPr lang="ru-RU" sz="1350" dirty="0">
                <a:latin typeface="Geometria "/>
              </a:rPr>
            </a:br>
            <a:r>
              <a:rPr lang="ru-RU" sz="1350" dirty="0">
                <a:latin typeface="Geometria "/>
              </a:rPr>
              <a:t>с календарем</a:t>
            </a:r>
          </a:p>
          <a:p>
            <a:pPr algn="ctr"/>
            <a:r>
              <a:rPr lang="ru-RU" sz="1350" dirty="0">
                <a:latin typeface="Geometria "/>
              </a:rPr>
              <a:t>+</a:t>
            </a:r>
          </a:p>
          <a:p>
            <a:r>
              <a:rPr lang="ru-RU" sz="1350" dirty="0">
                <a:latin typeface="Geometria "/>
              </a:rPr>
              <a:t>Поля для ввода города со списком и геолокацией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B80B0917-9EC2-C11C-06EB-FE1A5C194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50" y="3371851"/>
            <a:ext cx="2603692" cy="1159361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xmlns="" id="{4A2BC7E5-3ED8-A406-9E8D-9697B20C84B0}"/>
              </a:ext>
            </a:extLst>
          </p:cNvPr>
          <p:cNvGrpSpPr/>
          <p:nvPr/>
        </p:nvGrpSpPr>
        <p:grpSpPr>
          <a:xfrm>
            <a:off x="333845" y="3429000"/>
            <a:ext cx="930215" cy="1043819"/>
            <a:chOff x="5844750" y="3352801"/>
            <a:chExt cx="1439550" cy="1615356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2D53CD51-C46F-2C5A-5145-3AA5725AEC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-253"/>
            <a:stretch/>
          </p:blipFill>
          <p:spPr>
            <a:xfrm>
              <a:off x="5867400" y="3352801"/>
              <a:ext cx="1416900" cy="1551918"/>
            </a:xfrm>
            <a:custGeom>
              <a:avLst/>
              <a:gdLst>
                <a:gd name="connsiteX0" fmla="*/ 0 w 1416900"/>
                <a:gd name="connsiteY0" fmla="*/ 1503207 h 1582337"/>
                <a:gd name="connsiteX1" fmla="*/ 45719 w 1416900"/>
                <a:gd name="connsiteY1" fmla="*/ 1503207 h 1582337"/>
                <a:gd name="connsiteX2" fmla="*/ 45719 w 1416900"/>
                <a:gd name="connsiteY2" fmla="*/ 1582337 h 1582337"/>
                <a:gd name="connsiteX3" fmla="*/ 0 w 1416900"/>
                <a:gd name="connsiteY3" fmla="*/ 1582337 h 1582337"/>
                <a:gd name="connsiteX4" fmla="*/ 0 w 1416900"/>
                <a:gd name="connsiteY4" fmla="*/ 0 h 1582337"/>
                <a:gd name="connsiteX5" fmla="*/ 1416900 w 1416900"/>
                <a:gd name="connsiteY5" fmla="*/ 0 h 1582337"/>
                <a:gd name="connsiteX6" fmla="*/ 1416900 w 1416900"/>
                <a:gd name="connsiteY6" fmla="*/ 1503207 h 1582337"/>
                <a:gd name="connsiteX7" fmla="*/ 45719 w 1416900"/>
                <a:gd name="connsiteY7" fmla="*/ 1503207 h 1582337"/>
                <a:gd name="connsiteX8" fmla="*/ 45719 w 1416900"/>
                <a:gd name="connsiteY8" fmla="*/ 381000 h 1582337"/>
                <a:gd name="connsiteX9" fmla="*/ 0 w 1416900"/>
                <a:gd name="connsiteY9" fmla="*/ 381000 h 158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6900" h="1582337">
                  <a:moveTo>
                    <a:pt x="0" y="1503207"/>
                  </a:moveTo>
                  <a:lnTo>
                    <a:pt x="45719" y="1503207"/>
                  </a:lnTo>
                  <a:lnTo>
                    <a:pt x="45719" y="1582337"/>
                  </a:lnTo>
                  <a:lnTo>
                    <a:pt x="0" y="1582337"/>
                  </a:lnTo>
                  <a:close/>
                  <a:moveTo>
                    <a:pt x="0" y="0"/>
                  </a:moveTo>
                  <a:lnTo>
                    <a:pt x="1416900" y="0"/>
                  </a:lnTo>
                  <a:lnTo>
                    <a:pt x="1416900" y="1503207"/>
                  </a:lnTo>
                  <a:lnTo>
                    <a:pt x="45719" y="1503207"/>
                  </a:lnTo>
                  <a:lnTo>
                    <a:pt x="45719" y="381000"/>
                  </a:lnTo>
                  <a:lnTo>
                    <a:pt x="0" y="381000"/>
                  </a:lnTo>
                  <a:close/>
                </a:path>
              </a:pathLst>
            </a:custGeom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xmlns="" id="{CF8DC796-5151-A858-24E3-05B4958A2483}"/>
                </a:ext>
              </a:extLst>
            </p:cNvPr>
            <p:cNvSpPr/>
            <p:nvPr/>
          </p:nvSpPr>
          <p:spPr>
            <a:xfrm>
              <a:off x="5844750" y="4789925"/>
              <a:ext cx="76200" cy="1782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/>
            </a:p>
          </p:txBody>
        </p:sp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56389E71-6E2D-3AFD-DBCB-DD4F7EFC3C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2" b="-1"/>
          <a:stretch/>
        </p:blipFill>
        <p:spPr>
          <a:xfrm>
            <a:off x="1019644" y="3437572"/>
            <a:ext cx="1152056" cy="1163939"/>
          </a:xfrm>
          <a:custGeom>
            <a:avLst/>
            <a:gdLst>
              <a:gd name="connsiteX0" fmla="*/ 410400 w 1782857"/>
              <a:gd name="connsiteY0" fmla="*/ 0 h 1808867"/>
              <a:gd name="connsiteX1" fmla="*/ 1782857 w 1782857"/>
              <a:gd name="connsiteY1" fmla="*/ 0 h 1808867"/>
              <a:gd name="connsiteX2" fmla="*/ 1782857 w 1782857"/>
              <a:gd name="connsiteY2" fmla="*/ 702099 h 1808867"/>
              <a:gd name="connsiteX3" fmla="*/ 1718304 w 1782857"/>
              <a:gd name="connsiteY3" fmla="*/ 702099 h 1808867"/>
              <a:gd name="connsiteX4" fmla="*/ 1718304 w 1782857"/>
              <a:gd name="connsiteY4" fmla="*/ 1808867 h 1808867"/>
              <a:gd name="connsiteX5" fmla="*/ 0 w 1782857"/>
              <a:gd name="connsiteY5" fmla="*/ 1808867 h 1808867"/>
              <a:gd name="connsiteX6" fmla="*/ 0 w 1782857"/>
              <a:gd name="connsiteY6" fmla="*/ 362332 h 1808867"/>
              <a:gd name="connsiteX7" fmla="*/ 410400 w 1782857"/>
              <a:gd name="connsiteY7" fmla="*/ 362332 h 180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2857" h="1808867">
                <a:moveTo>
                  <a:pt x="410400" y="0"/>
                </a:moveTo>
                <a:lnTo>
                  <a:pt x="1782857" y="0"/>
                </a:lnTo>
                <a:lnTo>
                  <a:pt x="1782857" y="702099"/>
                </a:lnTo>
                <a:lnTo>
                  <a:pt x="1718304" y="702099"/>
                </a:lnTo>
                <a:lnTo>
                  <a:pt x="1718304" y="1808867"/>
                </a:lnTo>
                <a:lnTo>
                  <a:pt x="0" y="1808867"/>
                </a:lnTo>
                <a:lnTo>
                  <a:pt x="0" y="362332"/>
                </a:lnTo>
                <a:lnTo>
                  <a:pt x="410400" y="3623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147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8A1A5463-DFAA-4A09-BE6E-82C528C82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-342900" y="419329"/>
            <a:ext cx="9486900" cy="5581421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GOMS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5A0E53A-868E-4AEE-97C4-82DAF3808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08" y="4637478"/>
            <a:ext cx="7779584" cy="74295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2C91246-11C7-3C48-83EF-F248BC340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1721083"/>
            <a:ext cx="5163812" cy="27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2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8A1A5463-DFAA-4A09-BE6E-82C528C82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-342900" y="419329"/>
            <a:ext cx="9486900" cy="5581421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xmlns="" id="{20E0881F-048C-446D-A316-E9450D4F382D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Закон </a:t>
            </a:r>
            <a:r>
              <a:rPr lang="ru-RU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Фиттса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6FC67770-59E6-452E-A63B-0602DCA8FA98}"/>
              </a:ext>
            </a:extLst>
          </p:cNvPr>
          <p:cNvSpPr/>
          <p:nvPr/>
        </p:nvSpPr>
        <p:spPr>
          <a:xfrm>
            <a:off x="1128673" y="3092542"/>
            <a:ext cx="59581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Geometria "/>
              </a:rPr>
              <a:t>Время достижения цели прямо пропорционально дистанции до цели и обратно пропорционально размеру цели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E2F4C13F-A06F-46D8-839A-F53215B0C943}"/>
              </a:ext>
            </a:extLst>
          </p:cNvPr>
          <p:cNvSpPr/>
          <p:nvPr/>
        </p:nvSpPr>
        <p:spPr>
          <a:xfrm>
            <a:off x="872974" y="2777369"/>
            <a:ext cx="7299476" cy="157253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3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8A1A5463-DFAA-4A09-BE6E-82C528C82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 rot="10800000">
            <a:off x="-342900" y="419329"/>
            <a:ext cx="9486900" cy="5581421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xmlns="" id="{20E0881F-048C-446D-A316-E9450D4F382D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Закон </a:t>
            </a:r>
            <a:r>
              <a:rPr lang="ru-RU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Фиттса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9B11EA19-17F2-4FD8-B914-98C3156A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87" y="2297108"/>
            <a:ext cx="3892736" cy="1258428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xmlns="" id="{FC68A052-25F0-49ED-BCA8-ED905949AD91}"/>
              </a:ext>
            </a:extLst>
          </p:cNvPr>
          <p:cNvSpPr/>
          <p:nvPr/>
        </p:nvSpPr>
        <p:spPr>
          <a:xfrm>
            <a:off x="857251" y="3600450"/>
            <a:ext cx="8069258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500" b="1" dirty="0">
                <a:latin typeface="Geometria "/>
              </a:rPr>
              <a:t>T</a:t>
            </a:r>
            <a:r>
              <a:rPr lang="ru-RU" sz="1500" i="1" dirty="0">
                <a:latin typeface="Geometria "/>
              </a:rPr>
              <a:t> </a:t>
            </a:r>
            <a:r>
              <a:rPr lang="ru-RU" sz="1500" dirty="0">
                <a:latin typeface="Geometria "/>
              </a:rPr>
              <a:t>— среднее время, затрачиваемое на совершение действия </a:t>
            </a:r>
          </a:p>
          <a:p>
            <a:pPr>
              <a:lnSpc>
                <a:spcPct val="150000"/>
              </a:lnSpc>
            </a:pPr>
            <a:r>
              <a:rPr lang="ru-RU" sz="1500" b="1" dirty="0">
                <a:latin typeface="Geometria "/>
              </a:rPr>
              <a:t>a</a:t>
            </a:r>
            <a:r>
              <a:rPr lang="ru-RU" sz="1500" dirty="0">
                <a:latin typeface="Geometria "/>
              </a:rPr>
              <a:t> — среднее время запуска/остановки движения </a:t>
            </a:r>
          </a:p>
          <a:p>
            <a:pPr>
              <a:lnSpc>
                <a:spcPct val="150000"/>
              </a:lnSpc>
            </a:pPr>
            <a:r>
              <a:rPr lang="ru-RU" sz="1500" b="1" dirty="0">
                <a:latin typeface="Geometria "/>
              </a:rPr>
              <a:t>b</a:t>
            </a:r>
            <a:r>
              <a:rPr lang="ru-RU" sz="1500" dirty="0">
                <a:latin typeface="Geometria "/>
              </a:rPr>
              <a:t> — величина, зависящая от типичной скорости движения </a:t>
            </a:r>
          </a:p>
          <a:p>
            <a:pPr>
              <a:lnSpc>
                <a:spcPct val="150000"/>
              </a:lnSpc>
            </a:pPr>
            <a:r>
              <a:rPr lang="ru-RU" sz="1500" b="1" dirty="0">
                <a:latin typeface="Geometria "/>
              </a:rPr>
              <a:t>D</a:t>
            </a:r>
            <a:r>
              <a:rPr lang="ru-RU" sz="1500" dirty="0">
                <a:latin typeface="Geometria "/>
              </a:rPr>
              <a:t> — дистанция от точки старта до центра цели </a:t>
            </a:r>
          </a:p>
          <a:p>
            <a:pPr>
              <a:lnSpc>
                <a:spcPct val="150000"/>
              </a:lnSpc>
            </a:pPr>
            <a:r>
              <a:rPr lang="ru-RU" sz="1500" b="1" dirty="0">
                <a:latin typeface="Geometria "/>
              </a:rPr>
              <a:t>W</a:t>
            </a:r>
            <a:r>
              <a:rPr lang="ru-RU" sz="1500" dirty="0">
                <a:latin typeface="Geometria "/>
              </a:rPr>
              <a:t> — ширина цели, измеренная вдоль оси движения </a:t>
            </a:r>
          </a:p>
        </p:txBody>
      </p:sp>
    </p:spTree>
    <p:extLst>
      <p:ext uri="{BB962C8B-B14F-4D97-AF65-F5344CB8AC3E}">
        <p14:creationId xmlns:p14="http://schemas.microsoft.com/office/powerpoint/2010/main" val="317405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8A1A5463-DFAA-4A09-BE6E-82C528C82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-342900" y="419329"/>
            <a:ext cx="9486900" cy="5581421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xmlns="" id="{20E0881F-048C-446D-A316-E9450D4F382D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Закон </a:t>
            </a:r>
            <a:r>
              <a:rPr lang="ru-RU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Хика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6FC67770-59E6-452E-A63B-0602DCA8FA98}"/>
              </a:ext>
            </a:extLst>
          </p:cNvPr>
          <p:cNvSpPr/>
          <p:nvPr/>
        </p:nvSpPr>
        <p:spPr>
          <a:xfrm>
            <a:off x="1128673" y="3092542"/>
            <a:ext cx="5958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Geometria "/>
              </a:rPr>
              <a:t>Время реакции находится в логарифмической зависимости от количества объектов, из которых нужно выбрать (чем меньше элементов в меню, тем меньше времени занимает выбор одного из них) 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E2F4C13F-A06F-46D8-839A-F53215B0C943}"/>
              </a:ext>
            </a:extLst>
          </p:cNvPr>
          <p:cNvSpPr/>
          <p:nvPr/>
        </p:nvSpPr>
        <p:spPr>
          <a:xfrm>
            <a:off x="872974" y="2777369"/>
            <a:ext cx="7413776" cy="17946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29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8A1A5463-DFAA-4A09-BE6E-82C528C82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 rot="10800000">
            <a:off x="-342900" y="419329"/>
            <a:ext cx="9486900" cy="5581421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xmlns="" id="{20E0881F-048C-446D-A316-E9450D4F382D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Закон </a:t>
            </a:r>
            <a:r>
              <a:rPr lang="ru-RU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Хика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xmlns="" id="{FC68A052-25F0-49ED-BCA8-ED905949AD91}"/>
              </a:ext>
            </a:extLst>
          </p:cNvPr>
          <p:cNvSpPr/>
          <p:nvPr/>
        </p:nvSpPr>
        <p:spPr>
          <a:xfrm>
            <a:off x="857251" y="3308329"/>
            <a:ext cx="691514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500" b="1" dirty="0">
                <a:latin typeface="Geometria "/>
              </a:rPr>
              <a:t>T </a:t>
            </a:r>
            <a:r>
              <a:rPr lang="ru-RU" sz="1500" dirty="0">
                <a:latin typeface="Geometria "/>
              </a:rPr>
              <a:t>— это общее время реакции</a:t>
            </a:r>
            <a:endParaRPr lang="en-US" sz="1500" dirty="0">
              <a:latin typeface="Geometria "/>
            </a:endParaRPr>
          </a:p>
          <a:p>
            <a:pPr>
              <a:lnSpc>
                <a:spcPct val="150000"/>
              </a:lnSpc>
            </a:pPr>
            <a:r>
              <a:rPr lang="ru-RU" sz="1500" b="1" dirty="0">
                <a:latin typeface="Geometria "/>
              </a:rPr>
              <a:t>a</a:t>
            </a:r>
            <a:r>
              <a:rPr lang="ru-RU" sz="1500" dirty="0">
                <a:latin typeface="Geometria "/>
              </a:rPr>
              <a:t> и </a:t>
            </a:r>
            <a:r>
              <a:rPr lang="ru-RU" sz="1500" b="1" dirty="0">
                <a:latin typeface="Geometria "/>
              </a:rPr>
              <a:t>b</a:t>
            </a:r>
            <a:r>
              <a:rPr lang="ru-RU" sz="1500" dirty="0">
                <a:latin typeface="Geometria "/>
              </a:rPr>
              <a:t> — константы, которые описывают индивидуальные особенности восприятия, такие как задержка перед выполнением задания </a:t>
            </a:r>
            <a:br>
              <a:rPr lang="ru-RU" sz="1500" dirty="0">
                <a:latin typeface="Geometria "/>
              </a:rPr>
            </a:br>
            <a:r>
              <a:rPr lang="ru-RU" sz="1500" dirty="0">
                <a:latin typeface="Geometria "/>
              </a:rPr>
              <a:t>и индивидуальный коэффициент скорости принятия решения, </a:t>
            </a:r>
            <a:endParaRPr lang="en-US" sz="1500" dirty="0">
              <a:latin typeface="Geometria "/>
            </a:endParaRPr>
          </a:p>
          <a:p>
            <a:pPr>
              <a:lnSpc>
                <a:spcPct val="150000"/>
              </a:lnSpc>
            </a:pPr>
            <a:r>
              <a:rPr lang="ru-RU" sz="1500" b="1" dirty="0">
                <a:latin typeface="Geometria "/>
              </a:rPr>
              <a:t>n </a:t>
            </a:r>
            <a:r>
              <a:rPr lang="ru-RU" sz="1500" dirty="0">
                <a:latin typeface="Geometria "/>
              </a:rPr>
              <a:t>— количество равнозначных альтернативных вариантов, из которых нужно выбрать.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A2025F12-3915-4A05-AE13-45C69E8A6CF4}"/>
              </a:ext>
            </a:extLst>
          </p:cNvPr>
          <p:cNvSpPr/>
          <p:nvPr/>
        </p:nvSpPr>
        <p:spPr>
          <a:xfrm>
            <a:off x="867532" y="2571750"/>
            <a:ext cx="3345788" cy="484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550" i="1" dirty="0">
                <a:latin typeface="Geometria" panose="020B0303020204020204" pitchFamily="34" charset="-52"/>
              </a:rPr>
              <a:t>T = a + b </a:t>
            </a:r>
            <a:r>
              <a:rPr lang="ru-RU" sz="1350" i="1" dirty="0">
                <a:latin typeface="Geometria" panose="020B0303020204020204" pitchFamily="34" charset="-52"/>
              </a:rPr>
              <a:t>*</a:t>
            </a:r>
            <a:r>
              <a:rPr lang="pt-BR" sz="2550" i="1" dirty="0">
                <a:latin typeface="Geometria" panose="020B0303020204020204" pitchFamily="34" charset="-52"/>
              </a:rPr>
              <a:t> log</a:t>
            </a:r>
            <a:r>
              <a:rPr lang="pt-BR" sz="2550" i="1" baseline="-25000" dirty="0">
                <a:latin typeface="Geometria" panose="020B0303020204020204" pitchFamily="34" charset="-52"/>
              </a:rPr>
              <a:t>2</a:t>
            </a:r>
            <a:r>
              <a:rPr lang="pt-BR" sz="2550" i="1" dirty="0">
                <a:latin typeface="Geometria" panose="020B0303020204020204" pitchFamily="34" charset="-52"/>
              </a:rPr>
              <a:t>(n + 1) </a:t>
            </a:r>
          </a:p>
        </p:txBody>
      </p:sp>
    </p:spTree>
    <p:extLst>
      <p:ext uri="{BB962C8B-B14F-4D97-AF65-F5344CB8AC3E}">
        <p14:creationId xmlns:p14="http://schemas.microsoft.com/office/powerpoint/2010/main" val="269241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1B45B37-C36E-4ACC-9E87-44E69E674E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1" r="22048" b="44099"/>
          <a:stretch/>
        </p:blipFill>
        <p:spPr>
          <a:xfrm flipV="1">
            <a:off x="-628650" y="736770"/>
            <a:ext cx="9772649" cy="5384456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963891" y="2142177"/>
            <a:ext cx="5894110" cy="1246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Соответствие критериям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9CCB9066-EED1-42CD-B535-7F7BCAC18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228" y="3842034"/>
            <a:ext cx="4317433" cy="43174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FD6A851-5953-4F36-9122-0B28EFEE7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81048" y="354607"/>
            <a:ext cx="2883309" cy="28833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8C4D55F0-6F67-4FAC-AD0E-87855DF8B7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33329" y="3405920"/>
            <a:ext cx="2883309" cy="288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0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87FB7CC9-66FE-4E65-BB4E-2B3F6623E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-285750" y="628650"/>
            <a:ext cx="9486900" cy="5581421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8422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Элементы выбора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3" name="object 25">
            <a:extLst>
              <a:ext uri="{FF2B5EF4-FFF2-40B4-BE49-F238E27FC236}">
                <a16:creationId xmlns:a16="http://schemas.microsoft.com/office/drawing/2014/main" xmlns="" id="{37BCFD08-01EF-4D4E-BC7E-CB3E8ED7A3FB}"/>
              </a:ext>
            </a:extLst>
          </p:cNvPr>
          <p:cNvSpPr txBox="1"/>
          <p:nvPr/>
        </p:nvSpPr>
        <p:spPr>
          <a:xfrm>
            <a:off x="872975" y="2971800"/>
            <a:ext cx="2543209" cy="287932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Чекбокс</a:t>
            </a:r>
            <a:endParaRPr lang="ru-RU" b="1" dirty="0">
              <a:solidFill>
                <a:schemeClr val="tx1">
                  <a:lumMod val="50000"/>
                  <a:lumOff val="50000"/>
                </a:schemeClr>
              </a:solidFill>
              <a:latin typeface="Geometria 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6" name="object 25">
            <a:extLst>
              <a:ext uri="{FF2B5EF4-FFF2-40B4-BE49-F238E27FC236}">
                <a16:creationId xmlns:a16="http://schemas.microsoft.com/office/drawing/2014/main" xmlns="" id="{BB23FF4A-EED0-42CB-93CF-57DBFCB57C9B}"/>
              </a:ext>
            </a:extLst>
          </p:cNvPr>
          <p:cNvSpPr txBox="1"/>
          <p:nvPr/>
        </p:nvSpPr>
        <p:spPr>
          <a:xfrm>
            <a:off x="872975" y="3491478"/>
            <a:ext cx="3813325" cy="733245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Булевые</a:t>
            </a: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 значения (Да/Нет)</a:t>
            </a:r>
          </a:p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 </a:t>
            </a:r>
          </a:p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Выбор из 3+ элементов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E92CCE9A-4941-46AF-9D35-7B2BFBA3C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2193517"/>
            <a:ext cx="4639866" cy="261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6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87FB7CC9-66FE-4E65-BB4E-2B3F6623E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-285750" y="628650"/>
            <a:ext cx="9486900" cy="5581421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8422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Элементы выбора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3" name="object 25">
            <a:extLst>
              <a:ext uri="{FF2B5EF4-FFF2-40B4-BE49-F238E27FC236}">
                <a16:creationId xmlns:a16="http://schemas.microsoft.com/office/drawing/2014/main" xmlns="" id="{37BCFD08-01EF-4D4E-BC7E-CB3E8ED7A3FB}"/>
              </a:ext>
            </a:extLst>
          </p:cNvPr>
          <p:cNvSpPr txBox="1"/>
          <p:nvPr/>
        </p:nvSpPr>
        <p:spPr>
          <a:xfrm>
            <a:off x="872975" y="2971800"/>
            <a:ext cx="2543209" cy="287932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Радиобаттон</a:t>
            </a:r>
            <a:endParaRPr lang="ru-RU" b="1" dirty="0">
              <a:solidFill>
                <a:schemeClr val="tx1">
                  <a:lumMod val="50000"/>
                  <a:lumOff val="50000"/>
                </a:schemeClr>
              </a:solidFill>
              <a:latin typeface="Geometria 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6" name="object 25">
            <a:extLst>
              <a:ext uri="{FF2B5EF4-FFF2-40B4-BE49-F238E27FC236}">
                <a16:creationId xmlns:a16="http://schemas.microsoft.com/office/drawing/2014/main" xmlns="" id="{BB23FF4A-EED0-42CB-93CF-57DBFCB57C9B}"/>
              </a:ext>
            </a:extLst>
          </p:cNvPr>
          <p:cNvSpPr txBox="1"/>
          <p:nvPr/>
        </p:nvSpPr>
        <p:spPr>
          <a:xfrm>
            <a:off x="872975" y="3491477"/>
            <a:ext cx="3413276" cy="707597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Выбор из не менее 2-х, но не более 5-и значений, если они не </a:t>
            </a:r>
            <a:r>
              <a:rPr lang="ru-RU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булевые</a:t>
            </a: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, как в чек-боксе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CC72B065-88D1-4717-987B-D33015366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246" r="14844" b="18286"/>
          <a:stretch/>
        </p:blipFill>
        <p:spPr>
          <a:xfrm>
            <a:off x="4777244" y="2971800"/>
            <a:ext cx="3932914" cy="109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5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87FB7CC9-66FE-4E65-BB4E-2B3F6623E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 rot="10800000">
            <a:off x="-1451424" y="-57150"/>
            <a:ext cx="10652574" cy="6267221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8422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Элементы выбора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3" name="object 25">
            <a:extLst>
              <a:ext uri="{FF2B5EF4-FFF2-40B4-BE49-F238E27FC236}">
                <a16:creationId xmlns:a16="http://schemas.microsoft.com/office/drawing/2014/main" xmlns="" id="{37BCFD08-01EF-4D4E-BC7E-CB3E8ED7A3FB}"/>
              </a:ext>
            </a:extLst>
          </p:cNvPr>
          <p:cNvSpPr txBox="1"/>
          <p:nvPr/>
        </p:nvSpPr>
        <p:spPr>
          <a:xfrm>
            <a:off x="872975" y="2971800"/>
            <a:ext cx="2543209" cy="287932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Выпадающий список</a:t>
            </a:r>
          </a:p>
        </p:txBody>
      </p:sp>
      <p:sp>
        <p:nvSpPr>
          <p:cNvPr id="16" name="object 25">
            <a:extLst>
              <a:ext uri="{FF2B5EF4-FFF2-40B4-BE49-F238E27FC236}">
                <a16:creationId xmlns:a16="http://schemas.microsoft.com/office/drawing/2014/main" xmlns="" id="{BB23FF4A-EED0-42CB-93CF-57DBFCB57C9B}"/>
              </a:ext>
            </a:extLst>
          </p:cNvPr>
          <p:cNvSpPr txBox="1"/>
          <p:nvPr/>
        </p:nvSpPr>
        <p:spPr>
          <a:xfrm>
            <a:off x="872975" y="3491478"/>
            <a:ext cx="3699025" cy="1458316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Выбор одного из 5+</a:t>
            </a:r>
          </a:p>
          <a:p>
            <a:pPr marL="9525" marR="3810">
              <a:lnSpc>
                <a:spcPct val="101200"/>
              </a:lnSpc>
              <a:spcBef>
                <a:spcPts val="64"/>
              </a:spcBef>
            </a:pPr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  <a:latin typeface="Geometria "/>
              <a:ea typeface="Verdana" panose="020B0604030504040204" pitchFamily="34" charset="0"/>
              <a:cs typeface="Verdana"/>
            </a:endParaRPr>
          </a:p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Возможен </a:t>
            </a:r>
            <a:r>
              <a:rPr lang="ru-RU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мультивыбор</a:t>
            </a:r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  <a:latin typeface="Geometria "/>
              <a:ea typeface="Verdana" panose="020B0604030504040204" pitchFamily="34" charset="0"/>
              <a:cs typeface="Verdana"/>
            </a:endParaRPr>
          </a:p>
          <a:p>
            <a:pPr marL="9525" marR="3810">
              <a:lnSpc>
                <a:spcPct val="101200"/>
              </a:lnSpc>
              <a:spcBef>
                <a:spcPts val="64"/>
              </a:spcBef>
            </a:pPr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  <a:latin typeface="Geometria "/>
              <a:ea typeface="Verdana" panose="020B0604030504040204" pitchFamily="34" charset="0"/>
              <a:cs typeface="Verdana"/>
            </a:endParaRPr>
          </a:p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Используется вместо радио-кнопок, чтобы не нагромождать интерфейc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4D01631B-6EE5-43B5-9D9E-25F4D2B536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974" r="2953" b="7351"/>
          <a:stretch/>
        </p:blipFill>
        <p:spPr>
          <a:xfrm>
            <a:off x="5259525" y="2175609"/>
            <a:ext cx="3614450" cy="30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C95F23D2-FB1C-4CE3-9E0C-F33146FE7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31495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Определенные цели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7" name="object 25">
            <a:extLst>
              <a:ext uri="{FF2B5EF4-FFF2-40B4-BE49-F238E27FC236}">
                <a16:creationId xmlns:a16="http://schemas.microsoft.com/office/drawing/2014/main" xmlns="" id="{B6E10E4C-EBEB-41D0-A0AF-894732326CA3}"/>
              </a:ext>
            </a:extLst>
          </p:cNvPr>
          <p:cNvSpPr txBox="1"/>
          <p:nvPr/>
        </p:nvSpPr>
        <p:spPr>
          <a:xfrm>
            <a:off x="342900" y="1265408"/>
            <a:ext cx="800100" cy="1127264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72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3</a:t>
            </a:r>
            <a:endParaRPr sz="72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xmlns="" id="{4A85FE3C-211F-4FF2-BF5E-D2D0F1D722A6}"/>
              </a:ext>
            </a:extLst>
          </p:cNvPr>
          <p:cNvSpPr txBox="1"/>
          <p:nvPr/>
        </p:nvSpPr>
        <p:spPr>
          <a:xfrm>
            <a:off x="888741" y="2463592"/>
            <a:ext cx="3168910" cy="1642053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С какой целью используется продукт? 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Чего пользователь хочет добиться?</a:t>
            </a:r>
          </a:p>
        </p:txBody>
      </p:sp>
    </p:spTree>
    <p:extLst>
      <p:ext uri="{BB962C8B-B14F-4D97-AF65-F5344CB8AC3E}">
        <p14:creationId xmlns:p14="http://schemas.microsoft.com/office/powerpoint/2010/main" val="34741190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87FB7CC9-66FE-4E65-BB4E-2B3F6623E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 rot="10800000">
            <a:off x="-1451424" y="-57150"/>
            <a:ext cx="10652574" cy="6267221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8422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Типичные ошибки элементов выбора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xmlns="" id="{6892E4E4-8E39-4D7A-B2EA-F34DAB0C0193}"/>
              </a:ext>
            </a:extLst>
          </p:cNvPr>
          <p:cNvSpPr txBox="1"/>
          <p:nvPr/>
        </p:nvSpPr>
        <p:spPr>
          <a:xfrm>
            <a:off x="872975" y="4135032"/>
            <a:ext cx="3457815" cy="819263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274320" indent="-257175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Нет поиска по выпадающему списку, когда много значений</a:t>
            </a:r>
            <a:endParaRPr lang="en-US" dirty="0">
              <a:solidFill>
                <a:srgbClr val="404040"/>
              </a:solidFill>
              <a:latin typeface="Geometria" panose="020B0303020204020204" pitchFamily="34" charset="-52"/>
              <a:ea typeface="Verdana" panose="020B0604030504040204" pitchFamily="34" charset="0"/>
              <a:cs typeface="Verdana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EB18AC60-00A2-4FF8-B5E7-7A0795173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067"/>
          <a:stretch/>
        </p:blipFill>
        <p:spPr>
          <a:xfrm>
            <a:off x="4811733" y="2594353"/>
            <a:ext cx="2850229" cy="136825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F199900-0D4F-48F2-BB18-1B7330C8E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733" y="4352775"/>
            <a:ext cx="1943269" cy="84132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13731961-37B9-4762-BD72-FF0265BF6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413" y="3429001"/>
            <a:ext cx="2316737" cy="2308016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xmlns="" id="{F6865AEA-D15C-71A5-3FA8-E2CBCF006B35}"/>
              </a:ext>
            </a:extLst>
          </p:cNvPr>
          <p:cNvSpPr txBox="1"/>
          <p:nvPr/>
        </p:nvSpPr>
        <p:spPr>
          <a:xfrm>
            <a:off x="874453" y="3299312"/>
            <a:ext cx="3457815" cy="819263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Выпадающие списки, когда мало значений</a:t>
            </a: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xmlns="" id="{EC52C024-5B18-149E-283F-B1F2D6C97E1F}"/>
              </a:ext>
            </a:extLst>
          </p:cNvPr>
          <p:cNvSpPr txBox="1"/>
          <p:nvPr/>
        </p:nvSpPr>
        <p:spPr>
          <a:xfrm>
            <a:off x="887282" y="2463591"/>
            <a:ext cx="3457815" cy="819263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Слишком много элементов в </a:t>
            </a:r>
            <a:r>
              <a:rPr lang="ru-RU" dirty="0" err="1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радиобаттон</a:t>
            </a:r>
            <a:endParaRPr lang="ru-RU" dirty="0">
              <a:solidFill>
                <a:srgbClr val="404040"/>
              </a:solidFill>
              <a:latin typeface="Geometria" panose="020B0303020204020204" pitchFamily="34" charset="-52"/>
              <a:ea typeface="Verdana" panose="020B0604030504040204" pitchFamily="34" charset="0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4384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87FB7CC9-66FE-4E65-BB4E-2B3F6623E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-285750" y="628650"/>
            <a:ext cx="9486900" cy="5581421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8422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Меню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3" name="object 25">
            <a:extLst>
              <a:ext uri="{FF2B5EF4-FFF2-40B4-BE49-F238E27FC236}">
                <a16:creationId xmlns:a16="http://schemas.microsoft.com/office/drawing/2014/main" xmlns="" id="{37BCFD08-01EF-4D4E-BC7E-CB3E8ED7A3FB}"/>
              </a:ext>
            </a:extLst>
          </p:cNvPr>
          <p:cNvSpPr txBox="1"/>
          <p:nvPr/>
        </p:nvSpPr>
        <p:spPr>
          <a:xfrm>
            <a:off x="872975" y="2971800"/>
            <a:ext cx="2543209" cy="287932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Главное меню</a:t>
            </a:r>
          </a:p>
        </p:txBody>
      </p:sp>
      <p:sp>
        <p:nvSpPr>
          <p:cNvPr id="16" name="object 25">
            <a:extLst>
              <a:ext uri="{FF2B5EF4-FFF2-40B4-BE49-F238E27FC236}">
                <a16:creationId xmlns:a16="http://schemas.microsoft.com/office/drawing/2014/main" xmlns="" id="{BB23FF4A-EED0-42CB-93CF-57DBFCB57C9B}"/>
              </a:ext>
            </a:extLst>
          </p:cNvPr>
          <p:cNvSpPr txBox="1"/>
          <p:nvPr/>
        </p:nvSpPr>
        <p:spPr>
          <a:xfrm>
            <a:off x="872975" y="3491478"/>
            <a:ext cx="2543209" cy="567687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выбор операции, выбор нового окна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C3B6799F-E35A-42DC-9C19-28197E365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207" y="2244896"/>
            <a:ext cx="3257044" cy="273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87FB7CC9-66FE-4E65-BB4E-2B3F6623E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-285750" y="628650"/>
            <a:ext cx="9486900" cy="5581421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8422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Меню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3" name="object 25">
            <a:extLst>
              <a:ext uri="{FF2B5EF4-FFF2-40B4-BE49-F238E27FC236}">
                <a16:creationId xmlns:a16="http://schemas.microsoft.com/office/drawing/2014/main" xmlns="" id="{37BCFD08-01EF-4D4E-BC7E-CB3E8ED7A3FB}"/>
              </a:ext>
            </a:extLst>
          </p:cNvPr>
          <p:cNvSpPr txBox="1"/>
          <p:nvPr/>
        </p:nvSpPr>
        <p:spPr>
          <a:xfrm>
            <a:off x="872975" y="2971800"/>
            <a:ext cx="2543209" cy="287932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Контекстное меню</a:t>
            </a:r>
          </a:p>
        </p:txBody>
      </p:sp>
      <p:sp>
        <p:nvSpPr>
          <p:cNvPr id="16" name="object 25">
            <a:extLst>
              <a:ext uri="{FF2B5EF4-FFF2-40B4-BE49-F238E27FC236}">
                <a16:creationId xmlns:a16="http://schemas.microsoft.com/office/drawing/2014/main" xmlns="" id="{BB23FF4A-EED0-42CB-93CF-57DBFCB57C9B}"/>
              </a:ext>
            </a:extLst>
          </p:cNvPr>
          <p:cNvSpPr txBox="1"/>
          <p:nvPr/>
        </p:nvSpPr>
        <p:spPr>
          <a:xfrm>
            <a:off x="872974" y="3491478"/>
            <a:ext cx="3241826" cy="1127199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выбор операции над конкретным элементом, набор операций зависит </a:t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</a:b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от типа/состояния элемента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DF27CC4B-5A20-45A8-B5B1-06BC94095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938" y="2393441"/>
            <a:ext cx="2971800" cy="26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8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87FB7CC9-66FE-4E65-BB4E-2B3F6623E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 rot="10800000">
            <a:off x="-1451424" y="-57150"/>
            <a:ext cx="10652574" cy="6267221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5347"/>
            <a:ext cx="68422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Типичные ошибки меню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7C526792-5CC6-48E2-9946-EC297A972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68" y="3115220"/>
            <a:ext cx="1200182" cy="2926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20248615-FD56-4F72-BC0E-19B2643C4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248" y="3131548"/>
            <a:ext cx="1888473" cy="29263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60704372-979C-4041-95A7-05E6C7C03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36024"/>
            <a:ext cx="3627638" cy="2487319"/>
          </a:xfrm>
          <a:prstGeom prst="rect">
            <a:avLst/>
          </a:prstGeom>
        </p:spPr>
      </p:pic>
      <p:sp>
        <p:nvSpPr>
          <p:cNvPr id="16" name="object 7">
            <a:extLst>
              <a:ext uri="{FF2B5EF4-FFF2-40B4-BE49-F238E27FC236}">
                <a16:creationId xmlns:a16="http://schemas.microsoft.com/office/drawing/2014/main" xmlns="" id="{8C445E3D-FDC9-4D06-8D3B-531A366D1D4A}"/>
              </a:ext>
            </a:extLst>
          </p:cNvPr>
          <p:cNvSpPr txBox="1"/>
          <p:nvPr/>
        </p:nvSpPr>
        <p:spPr>
          <a:xfrm>
            <a:off x="888741" y="2375887"/>
            <a:ext cx="2826009" cy="653064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17145">
              <a:spcBef>
                <a:spcPts val="773"/>
              </a:spcBef>
              <a:buClr>
                <a:srgbClr val="FF6611"/>
              </a:buClr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Слишком много элементов</a:t>
            </a:r>
            <a:endParaRPr lang="en-US" dirty="0">
              <a:solidFill>
                <a:srgbClr val="404040"/>
              </a:solidFill>
              <a:latin typeface="Geometria" panose="020B03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xmlns="" id="{E85056E5-05EA-4913-B23E-FD1ED67A222F}"/>
              </a:ext>
            </a:extLst>
          </p:cNvPr>
          <p:cNvSpPr txBox="1"/>
          <p:nvPr/>
        </p:nvSpPr>
        <p:spPr>
          <a:xfrm>
            <a:off x="4016247" y="2373846"/>
            <a:ext cx="2826009" cy="653064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17145">
              <a:spcBef>
                <a:spcPts val="773"/>
              </a:spcBef>
              <a:buClr>
                <a:srgbClr val="FF6611"/>
              </a:buClr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Слишком большой уровень вложенности</a:t>
            </a:r>
            <a:endParaRPr lang="en-US" dirty="0">
              <a:solidFill>
                <a:srgbClr val="404040"/>
              </a:solidFill>
              <a:latin typeface="Geometria" panose="020B03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xmlns="" id="{BA880388-B454-4B25-95F1-513DC478C206}"/>
              </a:ext>
            </a:extLst>
          </p:cNvPr>
          <p:cNvSpPr txBox="1"/>
          <p:nvPr/>
        </p:nvSpPr>
        <p:spPr>
          <a:xfrm>
            <a:off x="7001011" y="2354081"/>
            <a:ext cx="2826009" cy="653064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17145">
              <a:spcBef>
                <a:spcPts val="773"/>
              </a:spcBef>
              <a:buClr>
                <a:srgbClr val="FF6611"/>
              </a:buClr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Невозможность</a:t>
            </a:r>
            <a:b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</a:b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настройки</a:t>
            </a:r>
            <a:endParaRPr lang="en-US" dirty="0">
              <a:solidFill>
                <a:srgbClr val="404040"/>
              </a:solidFill>
              <a:latin typeface="Geometria" panose="020B0303020204020204" pitchFamily="34" charset="-52"/>
              <a:ea typeface="Verdana" panose="020B0604030504040204" pitchFamily="34" charset="0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9219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87FB7CC9-66FE-4E65-BB4E-2B3F6623E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-285750" y="628650"/>
            <a:ext cx="9486900" cy="5581421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8422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Ввод данных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3" name="object 25">
            <a:extLst>
              <a:ext uri="{FF2B5EF4-FFF2-40B4-BE49-F238E27FC236}">
                <a16:creationId xmlns:a16="http://schemas.microsoft.com/office/drawing/2014/main" xmlns="" id="{37BCFD08-01EF-4D4E-BC7E-CB3E8ED7A3FB}"/>
              </a:ext>
            </a:extLst>
          </p:cNvPr>
          <p:cNvSpPr txBox="1"/>
          <p:nvPr/>
        </p:nvSpPr>
        <p:spPr>
          <a:xfrm>
            <a:off x="872974" y="2971800"/>
            <a:ext cx="3241826" cy="287932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Строковые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/</a:t>
            </a:r>
            <a:r>
              <a:rPr lang="ru-RU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числовые поля</a:t>
            </a:r>
          </a:p>
        </p:txBody>
      </p:sp>
      <p:sp>
        <p:nvSpPr>
          <p:cNvPr id="16" name="object 25">
            <a:extLst>
              <a:ext uri="{FF2B5EF4-FFF2-40B4-BE49-F238E27FC236}">
                <a16:creationId xmlns:a16="http://schemas.microsoft.com/office/drawing/2014/main" xmlns="" id="{BB23FF4A-EED0-42CB-93CF-57DBFCB57C9B}"/>
              </a:ext>
            </a:extLst>
          </p:cNvPr>
          <p:cNvSpPr txBox="1"/>
          <p:nvPr/>
        </p:nvSpPr>
        <p:spPr>
          <a:xfrm>
            <a:off x="872974" y="3491478"/>
            <a:ext cx="3241826" cy="1127199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разрешенные символы, подсказки по размеру, типу данных, выделение обязательных поле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B6919E29-F989-4E57-93AA-7C29D7AD6D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487"/>
          <a:stretch/>
        </p:blipFill>
        <p:spPr>
          <a:xfrm>
            <a:off x="4753368" y="2967787"/>
            <a:ext cx="1400175" cy="156448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65FF34E7-F2B0-40C7-A39B-887EE07E6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418" y="2175609"/>
            <a:ext cx="2904732" cy="395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5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87FB7CC9-66FE-4E65-BB4E-2B3F6623E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-285750" y="628650"/>
            <a:ext cx="9486900" cy="5581421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8422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Ввод данных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3" name="object 25">
            <a:extLst>
              <a:ext uri="{FF2B5EF4-FFF2-40B4-BE49-F238E27FC236}">
                <a16:creationId xmlns:a16="http://schemas.microsoft.com/office/drawing/2014/main" xmlns="" id="{37BCFD08-01EF-4D4E-BC7E-CB3E8ED7A3FB}"/>
              </a:ext>
            </a:extLst>
          </p:cNvPr>
          <p:cNvSpPr txBox="1"/>
          <p:nvPr/>
        </p:nvSpPr>
        <p:spPr>
          <a:xfrm>
            <a:off x="872974" y="2971800"/>
            <a:ext cx="3241826" cy="287932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Текстовые поля</a:t>
            </a:r>
          </a:p>
        </p:txBody>
      </p:sp>
      <p:sp>
        <p:nvSpPr>
          <p:cNvPr id="16" name="object 25">
            <a:extLst>
              <a:ext uri="{FF2B5EF4-FFF2-40B4-BE49-F238E27FC236}">
                <a16:creationId xmlns:a16="http://schemas.microsoft.com/office/drawing/2014/main" xmlns="" id="{BB23FF4A-EED0-42CB-93CF-57DBFCB57C9B}"/>
              </a:ext>
            </a:extLst>
          </p:cNvPr>
          <p:cNvSpPr txBox="1"/>
          <p:nvPr/>
        </p:nvSpPr>
        <p:spPr>
          <a:xfrm>
            <a:off x="872974" y="3491478"/>
            <a:ext cx="3584726" cy="1127199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  <a:ea typeface="Verdana" panose="020B0604030504040204" pitchFamily="34" charset="0"/>
                <a:cs typeface="Verdana"/>
              </a:rPr>
              <a:t>регулировка размера поля, информация об ограничениях, о возможных способах форматирования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687F2EC8-0FFE-4410-84DA-FE7985725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2708451"/>
            <a:ext cx="4086225" cy="23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9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87FB7CC9-66FE-4E65-BB4E-2B3F6623E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-1451424" y="-57150"/>
            <a:ext cx="10652574" cy="6267221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8422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Ввод данных. Типичные ошибки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xmlns="" id="{6892E4E4-8E39-4D7A-B2EA-F34DAB0C0193}"/>
              </a:ext>
            </a:extLst>
          </p:cNvPr>
          <p:cNvSpPr txBox="1"/>
          <p:nvPr/>
        </p:nvSpPr>
        <p:spPr>
          <a:xfrm>
            <a:off x="888741" y="2463591"/>
            <a:ext cx="3457815" cy="2104743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Непонятно, что можно </a:t>
            </a:r>
            <a:b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</a:b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и нельзя вводить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Неудобный размер/шрифт, и нельзя поменять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Нет проверок/ ограничений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EE47CAE4-5BDC-4E8B-B07E-DC67A4C61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2435016"/>
            <a:ext cx="3143250" cy="28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0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38F32CC7-2BEA-4C11-9233-022E891DB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670"/>
            <a:ext cx="9144000" cy="5574660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xmlns="" id="{D19C8929-0C91-4812-ADBF-3E680B0AB54A}"/>
              </a:ext>
            </a:extLst>
          </p:cNvPr>
          <p:cNvSpPr txBox="1"/>
          <p:nvPr/>
        </p:nvSpPr>
        <p:spPr>
          <a:xfrm>
            <a:off x="857250" y="2778520"/>
            <a:ext cx="7200900" cy="13022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r>
              <a:rPr lang="ru-RU" sz="2100" u="sng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Гайдлайн</a:t>
            </a:r>
            <a:r>
              <a:rPr lang="ru-RU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 – это документ, содержащий свод основных принципов и правил рекомендуемого использования визуальных и иных идентификаторов бренда в различных коммуникациях и на разных носителях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B9DEA72A-D9C5-4833-9796-8220BCA0C76E}"/>
              </a:ext>
            </a:extLst>
          </p:cNvPr>
          <p:cNvSpPr txBox="1"/>
          <p:nvPr/>
        </p:nvSpPr>
        <p:spPr>
          <a:xfrm>
            <a:off x="872974" y="1799256"/>
            <a:ext cx="68422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Гайдлайны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5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87FB7CC9-66FE-4E65-BB4E-2B3F6623E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35"/>
          <a:stretch/>
        </p:blipFill>
        <p:spPr>
          <a:xfrm>
            <a:off x="0" y="796765"/>
            <a:ext cx="9201150" cy="5203986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84227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Гайдлайны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67823928-B1CE-4E3A-BCA4-B0AC4B144A1B}"/>
              </a:ext>
            </a:extLst>
          </p:cNvPr>
          <p:cNvSpPr/>
          <p:nvPr/>
        </p:nvSpPr>
        <p:spPr>
          <a:xfrm>
            <a:off x="800100" y="2508662"/>
            <a:ext cx="8722401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ometria "/>
              </a:rPr>
              <a:t>Google</a:t>
            </a:r>
            <a:r>
              <a:rPr lang="ru-RU" dirty="0">
                <a:latin typeface="Geometria "/>
              </a:rPr>
              <a:t/>
            </a:r>
            <a:br>
              <a:rPr lang="ru-RU" dirty="0">
                <a:latin typeface="Geometria "/>
              </a:rPr>
            </a:br>
            <a:r>
              <a:rPr lang="en-US" sz="1500" dirty="0">
                <a:solidFill>
                  <a:schemeClr val="accent6"/>
                </a:solidFill>
                <a:latin typeface="Geometria 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material.io/design/ </a:t>
            </a:r>
            <a:endParaRPr lang="ru-RU" sz="1500" dirty="0">
              <a:solidFill>
                <a:schemeClr val="accent6"/>
              </a:solidFill>
              <a:latin typeface="Geometria "/>
            </a:endParaRPr>
          </a:p>
          <a:p>
            <a:endParaRPr lang="en-US" dirty="0">
              <a:solidFill>
                <a:schemeClr val="accent6"/>
              </a:solidFill>
              <a:latin typeface="Geometria "/>
            </a:endParaRPr>
          </a:p>
          <a:p>
            <a:r>
              <a:rPr lang="en-US" dirty="0">
                <a:latin typeface="Geometria "/>
              </a:rPr>
              <a:t>Apple</a:t>
            </a:r>
            <a:endParaRPr lang="ru-RU" dirty="0">
              <a:latin typeface="Geometria "/>
            </a:endParaRPr>
          </a:p>
          <a:p>
            <a:r>
              <a:rPr lang="en-US" sz="1500" dirty="0">
                <a:solidFill>
                  <a:schemeClr val="accent6"/>
                </a:solidFill>
                <a:latin typeface="Geometria 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developer.apple.com/design/human-interface-guidelines/</a:t>
            </a:r>
            <a:endParaRPr lang="ru-RU" sz="1500" dirty="0">
              <a:solidFill>
                <a:schemeClr val="accent6"/>
              </a:solidFill>
              <a:latin typeface="Geometria "/>
            </a:endParaRPr>
          </a:p>
          <a:p>
            <a:r>
              <a:rPr lang="ru-RU" dirty="0">
                <a:solidFill>
                  <a:schemeClr val="accent6"/>
                </a:solidFill>
                <a:latin typeface="Geometria "/>
              </a:rPr>
              <a:t/>
            </a:r>
            <a:br>
              <a:rPr lang="ru-RU" dirty="0">
                <a:solidFill>
                  <a:schemeClr val="accent6"/>
                </a:solidFill>
                <a:latin typeface="Geometria "/>
              </a:rPr>
            </a:br>
            <a:r>
              <a:rPr lang="en-US" dirty="0">
                <a:latin typeface="Geometria "/>
              </a:rPr>
              <a:t>Windows</a:t>
            </a:r>
            <a:endParaRPr lang="ru-RU" dirty="0">
              <a:latin typeface="Geometria "/>
            </a:endParaRPr>
          </a:p>
          <a:p>
            <a:r>
              <a:rPr lang="en-US" sz="1500" dirty="0">
                <a:solidFill>
                  <a:schemeClr val="accent6"/>
                </a:solidFill>
                <a:latin typeface="Geometria 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docs.microsoft.com/ru-ru/windows/apps/desktop/ IBM </a:t>
            </a:r>
            <a:endParaRPr lang="ru-RU" sz="1500" dirty="0">
              <a:solidFill>
                <a:schemeClr val="accent6"/>
              </a:solidFill>
              <a:latin typeface="Geometria "/>
            </a:endParaRPr>
          </a:p>
          <a:p>
            <a:r>
              <a:rPr lang="ru-RU" dirty="0">
                <a:solidFill>
                  <a:schemeClr val="accent6"/>
                </a:solidFill>
                <a:latin typeface="Geometria "/>
              </a:rPr>
              <a:t/>
            </a:r>
            <a:br>
              <a:rPr lang="ru-RU" dirty="0">
                <a:solidFill>
                  <a:schemeClr val="accent6"/>
                </a:solidFill>
                <a:latin typeface="Geometria "/>
              </a:rPr>
            </a:br>
            <a:r>
              <a:rPr lang="en-US" dirty="0">
                <a:latin typeface="Geometria "/>
              </a:rPr>
              <a:t>Carbon Design System</a:t>
            </a:r>
            <a:r>
              <a:rPr lang="ru-RU" dirty="0">
                <a:latin typeface="Geometria "/>
              </a:rPr>
              <a:t/>
            </a:r>
            <a:br>
              <a:rPr lang="ru-RU" dirty="0">
                <a:latin typeface="Geometria "/>
              </a:rPr>
            </a:br>
            <a:r>
              <a:rPr lang="en-US" sz="1500" dirty="0">
                <a:solidFill>
                  <a:schemeClr val="accent6"/>
                </a:solidFill>
                <a:latin typeface="Geometria 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www.carbondesignsystem.com</a:t>
            </a:r>
            <a:endParaRPr lang="en-US" sz="1500" dirty="0">
              <a:solidFill>
                <a:schemeClr val="accent6"/>
              </a:solidFill>
              <a:latin typeface="Geometria "/>
            </a:endParaRPr>
          </a:p>
        </p:txBody>
      </p:sp>
    </p:spTree>
    <p:extLst>
      <p:ext uri="{BB962C8B-B14F-4D97-AF65-F5344CB8AC3E}">
        <p14:creationId xmlns:p14="http://schemas.microsoft.com/office/powerpoint/2010/main" val="253184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1B45B37-C36E-4ACC-9E87-44E69E674E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1" r="22048" b="44099"/>
          <a:stretch/>
        </p:blipFill>
        <p:spPr>
          <a:xfrm flipV="1">
            <a:off x="-628650" y="736770"/>
            <a:ext cx="9772649" cy="5384456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963891" y="2142177"/>
            <a:ext cx="5894110" cy="31162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Методы тестирования юзабилити: </a:t>
            </a:r>
            <a:b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</a:b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с участием</a:t>
            </a:r>
          </a:p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пользователя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FD6A851-5953-4F36-9122-0B28EFEE7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81048" y="354607"/>
            <a:ext cx="2883309" cy="28833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8C4D55F0-6F67-4FAC-AD0E-87855DF8B7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33329" y="3405920"/>
            <a:ext cx="2883309" cy="288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6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38F32CC7-2BEA-4C11-9233-022E891DB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670"/>
            <a:ext cx="9144000" cy="5574660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xmlns="" id="{D19C8929-0C91-4812-ADBF-3E680B0AB54A}"/>
              </a:ext>
            </a:extLst>
          </p:cNvPr>
          <p:cNvSpPr txBox="1"/>
          <p:nvPr/>
        </p:nvSpPr>
        <p:spPr>
          <a:xfrm>
            <a:off x="857250" y="1943101"/>
            <a:ext cx="7086600" cy="162544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r>
              <a:rPr lang="ru-RU" sz="2100" u="sng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Юзабилити тестирование</a:t>
            </a:r>
            <a:r>
              <a:rPr lang="en-US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— это набор методов </a:t>
            </a:r>
            <a:br>
              <a:rPr lang="ru-RU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и инструментов, позволяющих измерить характеристики взаимодействия пользователя </a:t>
            </a:r>
            <a:br>
              <a:rPr lang="ru-RU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2100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 panose="020B0604030504040204" pitchFamily="34" charset="0"/>
              </a:rPr>
              <a:t>с продуктом для оценки уровня реализации пользовательских свойств (юзабилити) продукта.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85C6DA-6AD8-4A7A-A250-6330D1E8B444}"/>
              </a:ext>
            </a:extLst>
          </p:cNvPr>
          <p:cNvSpPr txBox="1"/>
          <p:nvPr/>
        </p:nvSpPr>
        <p:spPr>
          <a:xfrm>
            <a:off x="857250" y="3955495"/>
            <a:ext cx="6743700" cy="638473"/>
          </a:xfrm>
          <a:prstGeom prst="roundRect">
            <a:avLst/>
          </a:prstGeom>
          <a:solidFill>
            <a:schemeClr val="lt1">
              <a:alpha val="0"/>
            </a:schemeClr>
          </a:solidFill>
          <a:ln w="127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lvl="1"/>
            <a:endParaRPr lang="ru-RU" sz="1050" dirty="0">
              <a:solidFill>
                <a:srgbClr val="545658"/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  <a:p>
            <a:pPr lvl="1"/>
            <a:r>
              <a:rPr lang="en-US" sz="1050" dirty="0">
                <a:solidFill>
                  <a:srgbClr val="545658"/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ISO 9241-210: Human-centered design</a:t>
            </a:r>
            <a:endParaRPr lang="ru-RU" sz="1050" dirty="0">
              <a:solidFill>
                <a:srgbClr val="545658"/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  <a:p>
            <a:pPr lvl="1"/>
            <a:r>
              <a:rPr lang="en-US" sz="1050" dirty="0">
                <a:solidFill>
                  <a:srgbClr val="545658"/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 </a:t>
            </a:r>
            <a:endParaRPr lang="ru-RU" sz="1050" dirty="0">
              <a:solidFill>
                <a:srgbClr val="545658"/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1475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9DA1EE2F-E850-4505-B676-313302C34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41670"/>
            <a:ext cx="9407396" cy="573524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Где взять пользователей?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xmlns="" id="{4A85FE3C-211F-4FF2-BF5E-D2D0F1D722A6}"/>
              </a:ext>
            </a:extLst>
          </p:cNvPr>
          <p:cNvSpPr txBox="1"/>
          <p:nvPr/>
        </p:nvSpPr>
        <p:spPr>
          <a:xfrm>
            <a:off x="888741" y="2463591"/>
            <a:ext cx="6453763" cy="2309928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Пользовательское тестирование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Экспертная оценка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Демо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Приемо-сдаточные испытания</a:t>
            </a:r>
          </a:p>
          <a:p>
            <a:pPr marL="360045" indent="-342900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04040"/>
                </a:solidFill>
                <a:latin typeface="Geometria" panose="020B0303020204020204" pitchFamily="34" charset="-52"/>
                <a:ea typeface="Verdana" panose="020B0604030504040204" pitchFamily="34" charset="0"/>
                <a:cs typeface="Verdana"/>
              </a:rPr>
              <a:t>Интервью со стейкхолдерами</a:t>
            </a:r>
          </a:p>
        </p:txBody>
      </p:sp>
    </p:spTree>
    <p:extLst>
      <p:ext uri="{BB962C8B-B14F-4D97-AF65-F5344CB8AC3E}">
        <p14:creationId xmlns:p14="http://schemas.microsoft.com/office/powerpoint/2010/main" val="14415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860B7230-FF4D-46C3-B3BB-E652EB4636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900"/>
            <a:ext cx="10429875" cy="695325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10B3AC78-E1D7-4D7A-ABC3-93D26FFE0D52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Форматы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153DD07-C6B4-4743-A027-BE8E72762238}"/>
              </a:ext>
            </a:extLst>
          </p:cNvPr>
          <p:cNvSpPr txBox="1"/>
          <p:nvPr/>
        </p:nvSpPr>
        <p:spPr>
          <a:xfrm>
            <a:off x="814388" y="2571750"/>
            <a:ext cx="3683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350"/>
              </a:spcBef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</a:rPr>
              <a:t>Неформальные сеансы обратной связи — поясняются идеи и выслушиваются соображения пользователя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B65E4368-27C2-4C72-BC1D-CA68279E11AB}"/>
              </a:ext>
            </a:extLst>
          </p:cNvPr>
          <p:cNvSpPr/>
          <p:nvPr/>
        </p:nvSpPr>
        <p:spPr>
          <a:xfrm>
            <a:off x="814388" y="4139872"/>
            <a:ext cx="3661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350"/>
              </a:spcBef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Geometria "/>
              </a:rPr>
              <a:t>Более строгие методы юзабилити-тестирования — пользователи решают определенный набор задач</a:t>
            </a:r>
          </a:p>
        </p:txBody>
      </p:sp>
    </p:spTree>
    <p:extLst>
      <p:ext uri="{BB962C8B-B14F-4D97-AF65-F5344CB8AC3E}">
        <p14:creationId xmlns:p14="http://schemas.microsoft.com/office/powerpoint/2010/main" val="177626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1B45B37-C36E-4ACC-9E87-44E69E674E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1" r="22048" b="44099"/>
          <a:stretch/>
        </p:blipFill>
        <p:spPr>
          <a:xfrm flipV="1">
            <a:off x="-628650" y="736770"/>
            <a:ext cx="9772649" cy="5384456"/>
          </a:xfrm>
          <a:prstGeom prst="rect">
            <a:avLst/>
          </a:prstGeom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xmlns="" id="{976375E5-207A-4203-9F7B-7052C4C0184B}"/>
              </a:ext>
            </a:extLst>
          </p:cNvPr>
          <p:cNvSpPr txBox="1">
            <a:spLocks/>
          </p:cNvSpPr>
          <p:nvPr/>
        </p:nvSpPr>
        <p:spPr>
          <a:xfrm>
            <a:off x="963891" y="2142178"/>
            <a:ext cx="5894110" cy="1246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Пользовательские</a:t>
            </a:r>
            <a:b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</a:br>
            <a:r>
              <a:rPr lang="ru-RU" sz="4500" b="1" dirty="0">
                <a:solidFill>
                  <a:schemeClr val="bg1"/>
                </a:solidFill>
                <a:latin typeface="Geometria" panose="020B0503020204020204" pitchFamily="34" charset="-52"/>
              </a:rPr>
              <a:t>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76623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D3F09D-A648-4751-8A04-05477FE8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074" y="99691"/>
            <a:ext cx="9420524" cy="5901059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xmlns="" id="{9D0053F5-BC13-42F6-A1AF-F598AB7D992B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Паттерны чтения.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F-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паттерн 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2" name="Стрелка: вниз 1">
            <a:extLst>
              <a:ext uri="{FF2B5EF4-FFF2-40B4-BE49-F238E27FC236}">
                <a16:creationId xmlns:a16="http://schemas.microsoft.com/office/drawing/2014/main" xmlns="" id="{BF5A074D-768C-4E50-9041-F9D6C461E748}"/>
              </a:ext>
            </a:extLst>
          </p:cNvPr>
          <p:cNvSpPr/>
          <p:nvPr/>
        </p:nvSpPr>
        <p:spPr>
          <a:xfrm>
            <a:off x="1928067" y="2895854"/>
            <a:ext cx="457200" cy="196189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xmlns="" id="{24245952-4538-470E-AFA6-515A8D375A5D}"/>
              </a:ext>
            </a:extLst>
          </p:cNvPr>
          <p:cNvSpPr/>
          <p:nvPr/>
        </p:nvSpPr>
        <p:spPr>
          <a:xfrm rot="16200000">
            <a:off x="2556718" y="2264267"/>
            <a:ext cx="457200" cy="148590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xmlns="" id="{2DD83B22-2CD2-4EE0-9C6E-B2A9AA9FCE8F}"/>
              </a:ext>
            </a:extLst>
          </p:cNvPr>
          <p:cNvSpPr/>
          <p:nvPr/>
        </p:nvSpPr>
        <p:spPr>
          <a:xfrm rot="16200000">
            <a:off x="2356692" y="3096204"/>
            <a:ext cx="457200" cy="108585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D98C7347-7B56-48BA-9F2E-5514E7754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" t="35538" r="69376" b="21131"/>
          <a:stretch/>
        </p:blipFill>
        <p:spPr>
          <a:xfrm>
            <a:off x="5183352" y="2643649"/>
            <a:ext cx="3150765" cy="267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2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D3F09D-A648-4751-8A04-05477FE8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8522" y="-111874"/>
            <a:ext cx="10172700" cy="6372225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xmlns="" id="{9D0053F5-BC13-42F6-A1AF-F598AB7D992B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Паттерны чтения.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Z-</a:t>
            </a: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паттерн 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2" name="Стрелка: вниз 1">
            <a:extLst>
              <a:ext uri="{FF2B5EF4-FFF2-40B4-BE49-F238E27FC236}">
                <a16:creationId xmlns:a16="http://schemas.microsoft.com/office/drawing/2014/main" xmlns="" id="{BF5A074D-768C-4E50-9041-F9D6C461E748}"/>
              </a:ext>
            </a:extLst>
          </p:cNvPr>
          <p:cNvSpPr/>
          <p:nvPr/>
        </p:nvSpPr>
        <p:spPr>
          <a:xfrm rot="3083702">
            <a:off x="2310540" y="2943645"/>
            <a:ext cx="457200" cy="1644649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xmlns="" id="{24245952-4538-470E-AFA6-515A8D375A5D}"/>
              </a:ext>
            </a:extLst>
          </p:cNvPr>
          <p:cNvSpPr/>
          <p:nvPr/>
        </p:nvSpPr>
        <p:spPr>
          <a:xfrm rot="16200000">
            <a:off x="2412478" y="2220001"/>
            <a:ext cx="457200" cy="15705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xmlns="" id="{2DD83B22-2CD2-4EE0-9C6E-B2A9AA9FCE8F}"/>
              </a:ext>
            </a:extLst>
          </p:cNvPr>
          <p:cNvSpPr/>
          <p:nvPr/>
        </p:nvSpPr>
        <p:spPr>
          <a:xfrm rot="16200000">
            <a:off x="2395146" y="3698595"/>
            <a:ext cx="457200" cy="15705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D98C7347-7B56-48BA-9F2E-5514E7754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62" t="37261" r="40889" b="19408"/>
          <a:stretch/>
        </p:blipFill>
        <p:spPr>
          <a:xfrm>
            <a:off x="5143500" y="2525136"/>
            <a:ext cx="3683783" cy="31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8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D3F09D-A648-4751-8A04-05477FE8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0" y="-13485"/>
            <a:ext cx="9601200" cy="6014235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xmlns="" id="{9D0053F5-BC13-42F6-A1AF-F598AB7D992B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Диаграмма Гуттенберга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9CE6EE5-380C-47B9-88CE-D70A67E2A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9536" t="32203" r="3756" b="12243"/>
          <a:stretch/>
        </p:blipFill>
        <p:spPr>
          <a:xfrm>
            <a:off x="5086350" y="2267457"/>
            <a:ext cx="3777294" cy="3215433"/>
          </a:xfrm>
          <a:prstGeom prst="rect">
            <a:avLst/>
          </a:prstGeom>
        </p:spPr>
      </p:pic>
      <p:sp>
        <p:nvSpPr>
          <p:cNvPr id="18" name="object 25">
            <a:extLst>
              <a:ext uri="{FF2B5EF4-FFF2-40B4-BE49-F238E27FC236}">
                <a16:creationId xmlns:a16="http://schemas.microsoft.com/office/drawing/2014/main" xmlns="" id="{3997B51C-F939-4EEF-9437-5AD626CA496E}"/>
              </a:ext>
            </a:extLst>
          </p:cNvPr>
          <p:cNvSpPr txBox="1"/>
          <p:nvPr/>
        </p:nvSpPr>
        <p:spPr>
          <a:xfrm>
            <a:off x="1545298" y="2741413"/>
            <a:ext cx="612925" cy="940738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6000" b="1" dirty="0">
                <a:solidFill>
                  <a:schemeClr val="bg1">
                    <a:lumMod val="7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1</a:t>
            </a:r>
            <a:endParaRPr sz="6000" b="1" dirty="0">
              <a:solidFill>
                <a:schemeClr val="bg1">
                  <a:lumMod val="7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19" name="object 25">
            <a:extLst>
              <a:ext uri="{FF2B5EF4-FFF2-40B4-BE49-F238E27FC236}">
                <a16:creationId xmlns:a16="http://schemas.microsoft.com/office/drawing/2014/main" xmlns="" id="{810F25BD-004A-4F15-A5AF-C19781F8AA6E}"/>
              </a:ext>
            </a:extLst>
          </p:cNvPr>
          <p:cNvSpPr txBox="1"/>
          <p:nvPr/>
        </p:nvSpPr>
        <p:spPr>
          <a:xfrm>
            <a:off x="3257550" y="2741413"/>
            <a:ext cx="612925" cy="940738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60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2</a:t>
            </a:r>
            <a:endParaRPr sz="60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22" name="object 25">
            <a:extLst>
              <a:ext uri="{FF2B5EF4-FFF2-40B4-BE49-F238E27FC236}">
                <a16:creationId xmlns:a16="http://schemas.microsoft.com/office/drawing/2014/main" xmlns="" id="{5A975CDF-D19E-41FE-A508-DB096DF83030}"/>
              </a:ext>
            </a:extLst>
          </p:cNvPr>
          <p:cNvSpPr txBox="1"/>
          <p:nvPr/>
        </p:nvSpPr>
        <p:spPr>
          <a:xfrm>
            <a:off x="1545298" y="4181923"/>
            <a:ext cx="612925" cy="940738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60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3</a:t>
            </a:r>
            <a:endParaRPr sz="60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xmlns="" id="{F1DFE84A-A28E-4CAA-A0FA-870C4A41C79A}"/>
              </a:ext>
            </a:extLst>
          </p:cNvPr>
          <p:cNvSpPr txBox="1"/>
          <p:nvPr/>
        </p:nvSpPr>
        <p:spPr>
          <a:xfrm>
            <a:off x="3198153" y="4175594"/>
            <a:ext cx="612925" cy="940738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1200"/>
              </a:lnSpc>
              <a:spcBef>
                <a:spcPts val="64"/>
              </a:spcBef>
            </a:pPr>
            <a:r>
              <a:rPr lang="ru-RU" sz="6000" b="1" dirty="0">
                <a:solidFill>
                  <a:schemeClr val="bg1">
                    <a:lumMod val="85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  <a:cs typeface="Verdana"/>
              </a:rPr>
              <a:t>4</a:t>
            </a:r>
            <a:endParaRPr sz="6000" b="1" dirty="0">
              <a:solidFill>
                <a:schemeClr val="bg1">
                  <a:lumMod val="85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  <a:cs typeface="Verdana"/>
            </a:endParaRPr>
          </a:p>
        </p:txBody>
      </p:sp>
      <p:sp>
        <p:nvSpPr>
          <p:cNvPr id="24" name="Стрелка: вниз 23">
            <a:extLst>
              <a:ext uri="{FF2B5EF4-FFF2-40B4-BE49-F238E27FC236}">
                <a16:creationId xmlns:a16="http://schemas.microsoft.com/office/drawing/2014/main" xmlns="" id="{A28CFBBC-4FB4-476E-B563-4C9D604EE863}"/>
              </a:ext>
            </a:extLst>
          </p:cNvPr>
          <p:cNvSpPr/>
          <p:nvPr/>
        </p:nvSpPr>
        <p:spPr>
          <a:xfrm rot="18758572">
            <a:off x="2383901" y="3289453"/>
            <a:ext cx="457200" cy="124897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xmlns="" id="{870D8B81-DFA5-47AC-B3B9-B100C4A74EC9}"/>
              </a:ext>
            </a:extLst>
          </p:cNvPr>
          <p:cNvCxnSpPr/>
          <p:nvPr/>
        </p:nvCxnSpPr>
        <p:spPr>
          <a:xfrm>
            <a:off x="1815323" y="3180671"/>
            <a:ext cx="165735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xmlns="" id="{0F444B7E-BAEC-4A95-AFB3-BFEFDDA7DC06}"/>
              </a:ext>
            </a:extLst>
          </p:cNvPr>
          <p:cNvCxnSpPr>
            <a:cxnSpLocks/>
          </p:cNvCxnSpPr>
          <p:nvPr/>
        </p:nvCxnSpPr>
        <p:spPr>
          <a:xfrm flipV="1">
            <a:off x="1815212" y="3369918"/>
            <a:ext cx="1558886" cy="108917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xmlns="" id="{0C44B6E0-586C-4597-B9DB-6D069687F2F8}"/>
              </a:ext>
            </a:extLst>
          </p:cNvPr>
          <p:cNvCxnSpPr/>
          <p:nvPr/>
        </p:nvCxnSpPr>
        <p:spPr>
          <a:xfrm>
            <a:off x="1815323" y="4606754"/>
            <a:ext cx="165735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2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D3F09D-A648-4751-8A04-05477FE8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0" y="-13485"/>
            <a:ext cx="9601200" cy="6014235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xmlns="" id="{9D0053F5-BC13-42F6-A1AF-F598AB7D992B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Паттерны чтения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xmlns="" id="{D495BD71-AF7B-41A2-A2B7-97C01BB0B865}"/>
              </a:ext>
            </a:extLst>
          </p:cNvPr>
          <p:cNvSpPr txBox="1"/>
          <p:nvPr/>
        </p:nvSpPr>
        <p:spPr>
          <a:xfrm>
            <a:off x="888741" y="2463592"/>
            <a:ext cx="3226060" cy="1642053"/>
          </a:xfrm>
          <a:prstGeom prst="rect">
            <a:avLst/>
          </a:prstGeom>
        </p:spPr>
        <p:txBody>
          <a:bodyPr vert="horz" wrap="square" lIns="0" tIns="98108" rIns="0" bIns="0" rtlCol="0">
            <a:spAutoFit/>
          </a:bodyPr>
          <a:lstStyle/>
          <a:p>
            <a:pPr marL="17145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</a:pPr>
            <a:r>
              <a:rPr lang="ru-RU" dirty="0">
                <a:latin typeface="Geometria" panose="020B0303020204020204" pitchFamily="34" charset="-52"/>
              </a:rPr>
              <a:t>Следует помнить о разнице восприятия в зависимости от менталитета</a:t>
            </a:r>
          </a:p>
          <a:p>
            <a:pPr marL="17145">
              <a:lnSpc>
                <a:spcPct val="130000"/>
              </a:lnSpc>
              <a:spcBef>
                <a:spcPts val="773"/>
              </a:spcBef>
              <a:buClr>
                <a:srgbClr val="FF6611"/>
              </a:buClr>
            </a:pPr>
            <a:endParaRPr lang="en-US" dirty="0">
              <a:solidFill>
                <a:srgbClr val="404040"/>
              </a:solidFill>
              <a:latin typeface="Geometria" panose="020B0303020204020204" pitchFamily="34" charset="-52"/>
              <a:ea typeface="Verdana" panose="020B0604030504040204" pitchFamily="34" charset="0"/>
              <a:cs typeface="Verdana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EDEE18A4-1BA6-43D9-94CC-8D0FA3FAC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974" y="1903248"/>
            <a:ext cx="4415306" cy="305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D3F09D-A648-4751-8A04-05477FE8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0" y="631891"/>
            <a:ext cx="9601200" cy="5368859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xmlns="" id="{9D0053F5-BC13-42F6-A1AF-F598AB7D992B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Влияние проблемы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FFB3B2B1-816C-45E0-A0A3-1862B442369A}"/>
              </a:ext>
            </a:extLst>
          </p:cNvPr>
          <p:cNvSpPr/>
          <p:nvPr/>
        </p:nvSpPr>
        <p:spPr>
          <a:xfrm flipV="1">
            <a:off x="6259810" y="3520440"/>
            <a:ext cx="2176006" cy="34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57E52003-0354-4D3C-8BC6-D5990B2BDC34}"/>
              </a:ext>
            </a:extLst>
          </p:cNvPr>
          <p:cNvSpPr/>
          <p:nvPr/>
        </p:nvSpPr>
        <p:spPr>
          <a:xfrm flipV="1">
            <a:off x="3581676" y="3520440"/>
            <a:ext cx="2176006" cy="34289"/>
          </a:xfrm>
          <a:prstGeom prst="rect">
            <a:avLst/>
          </a:prstGeom>
          <a:solidFill>
            <a:srgbClr val="FF661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53AC0779-EB12-435B-86ED-1E938AD19CA9}"/>
              </a:ext>
            </a:extLst>
          </p:cNvPr>
          <p:cNvSpPr/>
          <p:nvPr/>
        </p:nvSpPr>
        <p:spPr>
          <a:xfrm flipV="1">
            <a:off x="872975" y="3520440"/>
            <a:ext cx="2176006" cy="342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26732B15-5145-45C3-A79F-CB419F9B87EF}"/>
              </a:ext>
            </a:extLst>
          </p:cNvPr>
          <p:cNvSpPr/>
          <p:nvPr/>
        </p:nvSpPr>
        <p:spPr>
          <a:xfrm>
            <a:off x="795795" y="2992048"/>
            <a:ext cx="2176006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Критичная</a:t>
            </a:r>
          </a:p>
          <a:p>
            <a:endParaRPr lang="ru-RU" sz="1650" b="1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</a:endParaRPr>
          </a:p>
          <a:p>
            <a:endParaRPr lang="ru-RU" sz="1650" b="1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</a:endParaRPr>
          </a:p>
          <a:p>
            <a:r>
              <a:rPr lang="ru-RU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Сценарий невозможно завершить без помощи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30D5C81F-52DE-4363-BE3A-7D53ABB20367}"/>
              </a:ext>
            </a:extLst>
          </p:cNvPr>
          <p:cNvSpPr/>
          <p:nvPr/>
        </p:nvSpPr>
        <p:spPr>
          <a:xfrm>
            <a:off x="3517519" y="2971801"/>
            <a:ext cx="236893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Существенная</a:t>
            </a:r>
          </a:p>
          <a:p>
            <a:endParaRPr lang="ru-RU" sz="1650" b="1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</a:endParaRPr>
          </a:p>
          <a:p>
            <a:endParaRPr lang="ru-RU" sz="1650" b="1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</a:endParaRPr>
          </a:p>
          <a:p>
            <a:r>
              <a:rPr lang="ru-RU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Вынужден возвращаться </a:t>
            </a:r>
            <a:br>
              <a:rPr lang="ru-RU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</a:br>
            <a:r>
              <a:rPr lang="ru-RU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к предыдущим шагам для завершения сценария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ED19E579-FDFE-4F8C-9259-8660BC13BFDA}"/>
              </a:ext>
            </a:extLst>
          </p:cNvPr>
          <p:cNvSpPr/>
          <p:nvPr/>
        </p:nvSpPr>
        <p:spPr>
          <a:xfrm>
            <a:off x="6176079" y="2992048"/>
            <a:ext cx="245787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Минорная</a:t>
            </a:r>
          </a:p>
          <a:p>
            <a:endParaRPr lang="ru-RU" sz="1650" b="1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</a:endParaRPr>
          </a:p>
          <a:p>
            <a:endParaRPr lang="ru-RU" sz="1650" b="1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</a:endParaRPr>
          </a:p>
          <a:p>
            <a:r>
              <a:rPr lang="ru-RU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Приводит к лишним действиям или неоптимальному пути</a:t>
            </a:r>
          </a:p>
        </p:txBody>
      </p:sp>
    </p:spTree>
    <p:extLst>
      <p:ext uri="{BB962C8B-B14F-4D97-AF65-F5344CB8AC3E}">
        <p14:creationId xmlns:p14="http://schemas.microsoft.com/office/powerpoint/2010/main" val="392031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D3F09D-A648-4751-8A04-05477FE89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6" t="12264" r="1"/>
          <a:stretch/>
        </p:blipFill>
        <p:spPr>
          <a:xfrm>
            <a:off x="-342900" y="685800"/>
            <a:ext cx="9658350" cy="531495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xmlns="" id="{9D0053F5-BC13-42F6-A1AF-F598AB7D992B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Частота возникновения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FFB3B2B1-816C-45E0-A0A3-1862B442369A}"/>
              </a:ext>
            </a:extLst>
          </p:cNvPr>
          <p:cNvSpPr/>
          <p:nvPr/>
        </p:nvSpPr>
        <p:spPr>
          <a:xfrm flipV="1">
            <a:off x="6259810" y="3520440"/>
            <a:ext cx="2176006" cy="34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57E52003-0354-4D3C-8BC6-D5990B2BDC34}"/>
              </a:ext>
            </a:extLst>
          </p:cNvPr>
          <p:cNvSpPr/>
          <p:nvPr/>
        </p:nvSpPr>
        <p:spPr>
          <a:xfrm flipV="1">
            <a:off x="3581676" y="3520440"/>
            <a:ext cx="2176006" cy="34289"/>
          </a:xfrm>
          <a:prstGeom prst="rect">
            <a:avLst/>
          </a:prstGeom>
          <a:solidFill>
            <a:srgbClr val="FF661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53AC0779-EB12-435B-86ED-1E938AD19CA9}"/>
              </a:ext>
            </a:extLst>
          </p:cNvPr>
          <p:cNvSpPr/>
          <p:nvPr/>
        </p:nvSpPr>
        <p:spPr>
          <a:xfrm flipV="1">
            <a:off x="872975" y="3520440"/>
            <a:ext cx="2176006" cy="342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26732B15-5145-45C3-A79F-CB419F9B87EF}"/>
              </a:ext>
            </a:extLst>
          </p:cNvPr>
          <p:cNvSpPr/>
          <p:nvPr/>
        </p:nvSpPr>
        <p:spPr>
          <a:xfrm>
            <a:off x="795794" y="3102696"/>
            <a:ext cx="2253186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Большинство</a:t>
            </a:r>
          </a:p>
          <a:p>
            <a:endParaRPr lang="ru-RU" sz="1650" b="1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</a:endParaRPr>
          </a:p>
          <a:p>
            <a:endParaRPr lang="ru-RU" sz="1650" b="1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</a:endParaRPr>
          </a:p>
          <a:p>
            <a:r>
              <a:rPr lang="ru-RU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Пользователей пытались взаимодействовать с элементом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30D5C81F-52DE-4363-BE3A-7D53ABB20367}"/>
              </a:ext>
            </a:extLst>
          </p:cNvPr>
          <p:cNvSpPr/>
          <p:nvPr/>
        </p:nvSpPr>
        <p:spPr>
          <a:xfrm>
            <a:off x="3517519" y="3082448"/>
            <a:ext cx="2368932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9 из 10</a:t>
            </a:r>
          </a:p>
          <a:p>
            <a:endParaRPr lang="ru-RU" sz="1650" b="1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</a:endParaRPr>
          </a:p>
          <a:p>
            <a:endParaRPr lang="ru-RU" sz="1650" b="1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</a:endParaRPr>
          </a:p>
          <a:p>
            <a:r>
              <a:rPr lang="ru-RU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Респондентов не кликают на элемент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ED19E579-FDFE-4F8C-9259-8660BC13BFDA}"/>
              </a:ext>
            </a:extLst>
          </p:cNvPr>
          <p:cNvSpPr/>
          <p:nvPr/>
        </p:nvSpPr>
        <p:spPr>
          <a:xfrm>
            <a:off x="6176079" y="3102696"/>
            <a:ext cx="2457878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Никто</a:t>
            </a:r>
          </a:p>
          <a:p>
            <a:endParaRPr lang="ru-RU" sz="1650" b="1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</a:endParaRPr>
          </a:p>
          <a:p>
            <a:endParaRPr lang="ru-RU" sz="1650" b="1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</a:endParaRPr>
          </a:p>
          <a:p>
            <a:r>
              <a:rPr lang="ru-RU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из пользователей </a:t>
            </a:r>
            <a:br>
              <a:rPr lang="ru-RU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</a:br>
            <a:r>
              <a:rPr lang="ru-RU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не подтвердил желание видеть этот элемент</a:t>
            </a:r>
          </a:p>
        </p:txBody>
      </p:sp>
    </p:spTree>
    <p:extLst>
      <p:ext uri="{BB962C8B-B14F-4D97-AF65-F5344CB8AC3E}">
        <p14:creationId xmlns:p14="http://schemas.microsoft.com/office/powerpoint/2010/main" val="402482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D3F09D-A648-4751-8A04-05477FE8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8792" y="857250"/>
            <a:ext cx="9601200" cy="5368859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xmlns="" id="{9D0053F5-BC13-42F6-A1AF-F598AB7D992B}"/>
              </a:ext>
            </a:extLst>
          </p:cNvPr>
          <p:cNvSpPr txBox="1"/>
          <p:nvPr/>
        </p:nvSpPr>
        <p:spPr>
          <a:xfrm>
            <a:off x="872974" y="1799256"/>
            <a:ext cx="646952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ru-RU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eometria" panose="020B0503020204020204" pitchFamily="34" charset="-52"/>
                <a:ea typeface="Verdana" panose="020B0604030504040204" pitchFamily="34" charset="0"/>
              </a:rPr>
              <a:t>Устойчивость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eometria" panose="020B0503020204020204" pitchFamily="34" charset="-52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FFB3B2B1-816C-45E0-A0A3-1862B442369A}"/>
              </a:ext>
            </a:extLst>
          </p:cNvPr>
          <p:cNvSpPr/>
          <p:nvPr/>
        </p:nvSpPr>
        <p:spPr>
          <a:xfrm flipV="1">
            <a:off x="6259810" y="3520440"/>
            <a:ext cx="2176006" cy="34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57E52003-0354-4D3C-8BC6-D5990B2BDC34}"/>
              </a:ext>
            </a:extLst>
          </p:cNvPr>
          <p:cNvSpPr/>
          <p:nvPr/>
        </p:nvSpPr>
        <p:spPr>
          <a:xfrm flipV="1">
            <a:off x="3581676" y="3520440"/>
            <a:ext cx="2176006" cy="34289"/>
          </a:xfrm>
          <a:prstGeom prst="rect">
            <a:avLst/>
          </a:prstGeom>
          <a:solidFill>
            <a:srgbClr val="FF661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53AC0779-EB12-435B-86ED-1E938AD19CA9}"/>
              </a:ext>
            </a:extLst>
          </p:cNvPr>
          <p:cNvSpPr/>
          <p:nvPr/>
        </p:nvSpPr>
        <p:spPr>
          <a:xfrm flipV="1">
            <a:off x="872975" y="3520440"/>
            <a:ext cx="2176006" cy="342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26732B15-5145-45C3-A79F-CB419F9B87EF}"/>
              </a:ext>
            </a:extLst>
          </p:cNvPr>
          <p:cNvSpPr/>
          <p:nvPr/>
        </p:nvSpPr>
        <p:spPr>
          <a:xfrm>
            <a:off x="795795" y="2891755"/>
            <a:ext cx="2061706" cy="1915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C00000"/>
                </a:solidFill>
                <a:latin typeface="Geometria" panose="020B0303020204020204" pitchFamily="34" charset="-52"/>
              </a:rPr>
              <a:t>2</a:t>
            </a:r>
          </a:p>
          <a:p>
            <a:endParaRPr lang="ru-RU" sz="1650" b="1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</a:endParaRPr>
          </a:p>
          <a:p>
            <a:r>
              <a:rPr lang="ru-RU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пользователь не понимает ошибку и не может ее исправить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30D5C81F-52DE-4363-BE3A-7D53ABB20367}"/>
              </a:ext>
            </a:extLst>
          </p:cNvPr>
          <p:cNvSpPr/>
          <p:nvPr/>
        </p:nvSpPr>
        <p:spPr>
          <a:xfrm>
            <a:off x="3517519" y="2891755"/>
            <a:ext cx="2368932" cy="1915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FF6611"/>
                </a:solidFill>
                <a:latin typeface="Geometria" panose="020B0303020204020204" pitchFamily="34" charset="-52"/>
              </a:rPr>
              <a:t>1</a:t>
            </a:r>
          </a:p>
          <a:p>
            <a:endParaRPr lang="ru-RU" sz="1650" b="1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</a:endParaRPr>
          </a:p>
          <a:p>
            <a:r>
              <a:rPr lang="ru-RU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пользователь понимает проблему, но постоянно с ней сталкивается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ED19E579-FDFE-4F8C-9259-8660BC13BFDA}"/>
              </a:ext>
            </a:extLst>
          </p:cNvPr>
          <p:cNvSpPr/>
          <p:nvPr/>
        </p:nvSpPr>
        <p:spPr>
          <a:xfrm>
            <a:off x="6176079" y="2891755"/>
            <a:ext cx="2368933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>
                    <a:lumMod val="65000"/>
                  </a:schemeClr>
                </a:solidFill>
                <a:latin typeface="Geometria" panose="020B0303020204020204" pitchFamily="34" charset="-52"/>
              </a:rPr>
              <a:t>0</a:t>
            </a:r>
          </a:p>
          <a:p>
            <a:endParaRPr lang="ru-RU" sz="1650" b="1" dirty="0">
              <a:solidFill>
                <a:schemeClr val="tx1">
                  <a:lumMod val="65000"/>
                  <a:lumOff val="35000"/>
                </a:schemeClr>
              </a:solidFill>
              <a:latin typeface="Geometria" panose="020B0303020204020204" pitchFamily="34" charset="-52"/>
            </a:endParaRPr>
          </a:p>
          <a:p>
            <a:r>
              <a:rPr lang="ru-RU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Geometria" panose="020B0303020204020204" pitchFamily="34" charset="-52"/>
              </a:rPr>
              <a:t>пользователь понимает проблему и столкнувшись однажды сможет ее избежать</a:t>
            </a:r>
          </a:p>
        </p:txBody>
      </p:sp>
    </p:spTree>
    <p:extLst>
      <p:ext uri="{BB962C8B-B14F-4D97-AF65-F5344CB8AC3E}">
        <p14:creationId xmlns:p14="http://schemas.microsoft.com/office/powerpoint/2010/main" val="386202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</TotalTime>
  <Words>1810</Words>
  <Application>Microsoft Office PowerPoint</Application>
  <PresentationFormat>Экран (4:3)</PresentationFormat>
  <Paragraphs>541</Paragraphs>
  <Slides>146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146</vt:i4>
      </vt:variant>
    </vt:vector>
  </HeadingPairs>
  <TitlesOfParts>
    <vt:vector size="153" baseType="lpstr">
      <vt:lpstr>Arial</vt:lpstr>
      <vt:lpstr>Calibri</vt:lpstr>
      <vt:lpstr>Calibri Light</vt:lpstr>
      <vt:lpstr>Geometria</vt:lpstr>
      <vt:lpstr>Geometria 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Рекомендации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muzhev_al</dc:creator>
  <cp:lastModifiedBy>muzhev_al</cp:lastModifiedBy>
  <cp:revision>85</cp:revision>
  <dcterms:created xsi:type="dcterms:W3CDTF">2023-10-21T10:33:13Z</dcterms:created>
  <dcterms:modified xsi:type="dcterms:W3CDTF">2023-11-29T11:26:37Z</dcterms:modified>
</cp:coreProperties>
</file>